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4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notesSlides/notesSlide15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6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7.xml" ContentType="application/vnd.openxmlformats-officedocument.themeOverride+xml"/>
  <Override PartName="/ppt/notesSlides/notesSlide17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8.xml" ContentType="application/vnd.openxmlformats-officedocument.themeOverride+xml"/>
  <Override PartName="/ppt/drawings/drawing1.xml" ContentType="application/vnd.openxmlformats-officedocument.drawingml.chartshapes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9.xml" ContentType="application/vnd.openxmlformats-officedocument.themeOverride+xml"/>
  <Override PartName="/ppt/notesSlides/notesSlide18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0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1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2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3.xml" ContentType="application/vnd.openxmlformats-officedocument.themeOverride+xml"/>
  <Override PartName="/ppt/notesSlides/notesSlide21.xml" ContentType="application/vnd.openxmlformats-officedocument.presentationml.notesSl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4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15.xml" ContentType="application/vnd.openxmlformats-officedocument.themeOverr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16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17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18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4"/>
    <p:sldMasterId id="2147483728" r:id="rId5"/>
    <p:sldMasterId id="2147483758" r:id="rId6"/>
    <p:sldMasterId id="2147483939" r:id="rId7"/>
    <p:sldMasterId id="2147484059" r:id="rId8"/>
    <p:sldMasterId id="2147484078" r:id="rId9"/>
    <p:sldMasterId id="2147484175" r:id="rId10"/>
  </p:sldMasterIdLst>
  <p:notesMasterIdLst>
    <p:notesMasterId r:id="rId66"/>
  </p:notesMasterIdLst>
  <p:sldIdLst>
    <p:sldId id="2145707297" r:id="rId11"/>
    <p:sldId id="4079" r:id="rId12"/>
    <p:sldId id="2145707298" r:id="rId13"/>
    <p:sldId id="2147308406" r:id="rId14"/>
    <p:sldId id="2147308411" r:id="rId15"/>
    <p:sldId id="2145707344" r:id="rId16"/>
    <p:sldId id="2147308405" r:id="rId17"/>
    <p:sldId id="281" r:id="rId18"/>
    <p:sldId id="2145707368" r:id="rId19"/>
    <p:sldId id="2145707301" r:id="rId20"/>
    <p:sldId id="302" r:id="rId21"/>
    <p:sldId id="2145707302" r:id="rId22"/>
    <p:sldId id="2145707303" r:id="rId23"/>
    <p:sldId id="2145707304" r:id="rId24"/>
    <p:sldId id="2145707370" r:id="rId25"/>
    <p:sldId id="2147308412" r:id="rId26"/>
    <p:sldId id="280" r:id="rId27"/>
    <p:sldId id="2145707371" r:id="rId28"/>
    <p:sldId id="2145707305" r:id="rId29"/>
    <p:sldId id="2145707372" r:id="rId30"/>
    <p:sldId id="2147308401" r:id="rId31"/>
    <p:sldId id="2145707314" r:id="rId32"/>
    <p:sldId id="2145707316" r:id="rId33"/>
    <p:sldId id="2147308404" r:id="rId34"/>
    <p:sldId id="2145707318" r:id="rId35"/>
    <p:sldId id="2147308402" r:id="rId36"/>
    <p:sldId id="2147308407" r:id="rId37"/>
    <p:sldId id="2145707320" r:id="rId38"/>
    <p:sldId id="2145707323" r:id="rId39"/>
    <p:sldId id="2145707326" r:id="rId40"/>
    <p:sldId id="2145707319" r:id="rId41"/>
    <p:sldId id="2145707307" r:id="rId42"/>
    <p:sldId id="2145707352" r:id="rId43"/>
    <p:sldId id="2145707361" r:id="rId44"/>
    <p:sldId id="2145707338" r:id="rId45"/>
    <p:sldId id="2145707315" r:id="rId46"/>
    <p:sldId id="2145707350" r:id="rId47"/>
    <p:sldId id="2145707349" r:id="rId48"/>
    <p:sldId id="2145707362" r:id="rId49"/>
    <p:sldId id="2145707351" r:id="rId50"/>
    <p:sldId id="2145707317" r:id="rId51"/>
    <p:sldId id="2145707363" r:id="rId52"/>
    <p:sldId id="2145707364" r:id="rId53"/>
    <p:sldId id="2145707366" r:id="rId54"/>
    <p:sldId id="2145707365" r:id="rId55"/>
    <p:sldId id="2145707327" r:id="rId56"/>
    <p:sldId id="2145707358" r:id="rId57"/>
    <p:sldId id="2145707353" r:id="rId58"/>
    <p:sldId id="2145707356" r:id="rId59"/>
    <p:sldId id="2145707336" r:id="rId60"/>
    <p:sldId id="2145707340" r:id="rId61"/>
    <p:sldId id="2145707333" r:id="rId62"/>
    <p:sldId id="2147308409" r:id="rId63"/>
    <p:sldId id="2147308410" r:id="rId64"/>
    <p:sldId id="2145707377" r:id="rId65"/>
  </p:sldIdLst>
  <p:sldSz cx="12192000" cy="6858000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23293D-1483-373B-ED10-41383ACE6D5D}" name="Rob Patterson" initials="RP" userId="S::Rob.Patterson@toluna.com::96ba8d26-f618-4cab-a023-baebfd7c0325" providerId="AD"/>
  <p188:author id="{C864EE6D-6F8B-32C3-8C56-B6564A44DF23}" name="Lucia Juliano" initials="LJ" userId="S::LJuliano@harrisinteractive.co.uk::cb8ace18-a2b6-4afa-acff-1fbb1c854955" providerId="AD"/>
  <p188:author id="{7AA2DDD8-377D-752C-028D-0CE582C8091F}" name="Thais Vergara" initials="TV" userId="S::TVergara@harrisinteractive.co.uk::393426ff-553b-4819-b01e-60e9e9efcf7a" providerId="AD"/>
  <p188:author id="{14B9AFE6-E52A-236A-BAA3-AD82088E29D5}" name="James Dowden" initials="JD" userId="S::JDowden@harrisinteractive.co.uk::2f2f1ebd-e72f-4e2e-a007-449c3d7610f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ais Vergara" initials="TV" lastIdx="1" clrIdx="0">
    <p:extLst>
      <p:ext uri="{19B8F6BF-5375-455C-9EA6-DF929625EA0E}">
        <p15:presenceInfo xmlns:p15="http://schemas.microsoft.com/office/powerpoint/2012/main" userId="S::TVergara@harrisinteractive.co.uk::393426ff-553b-4819-b01e-60e9e9efcf7a" providerId="AD"/>
      </p:ext>
    </p:extLst>
  </p:cmAuthor>
  <p:cmAuthor id="2" name="Lucia Juliano" initials="LJ" lastIdx="10" clrIdx="1">
    <p:extLst>
      <p:ext uri="{19B8F6BF-5375-455C-9EA6-DF929625EA0E}">
        <p15:presenceInfo xmlns:p15="http://schemas.microsoft.com/office/powerpoint/2012/main" userId="S::LJuliano@harrisinteractive.co.uk::cb8ace18-a2b6-4afa-acff-1fbb1c854955" providerId="AD"/>
      </p:ext>
    </p:extLst>
  </p:cmAuthor>
  <p:cmAuthor id="3" name="Esther Ward" initials="EW" lastIdx="5" clrIdx="2">
    <p:extLst>
      <p:ext uri="{19B8F6BF-5375-455C-9EA6-DF929625EA0E}">
        <p15:presenceInfo xmlns:p15="http://schemas.microsoft.com/office/powerpoint/2012/main" userId="S::EWard@harrisinteractive.co.uk::16cfd9d2-bfd4-481c-9cb1-4be7adc8d99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9C"/>
    <a:srgbClr val="50E3C2"/>
    <a:srgbClr val="3AC0DA"/>
    <a:srgbClr val="016FC4"/>
    <a:srgbClr val="1891C3"/>
    <a:srgbClr val="50E362"/>
    <a:srgbClr val="2ACDFF"/>
    <a:srgbClr val="F2F6FA"/>
    <a:srgbClr val="E40049"/>
    <a:srgbClr val="E9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BFEA6F-B742-44E4-9DB2-D76391789F66}" v="1738" dt="2023-02-22T12:09:59.963"/>
    <p1510:client id="{88DD5D1C-F0DE-4531-A5BA-2A589818029A}" v="774" dt="2023-02-22T11:54:09.8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10" autoAdjust="0"/>
  </p:normalViewPr>
  <p:slideViewPr>
    <p:cSldViewPr snapToGrid="0">
      <p:cViewPr varScale="1">
        <p:scale>
          <a:sx n="55" d="100"/>
          <a:sy n="55" d="100"/>
        </p:scale>
        <p:origin x="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63" Type="http://schemas.openxmlformats.org/officeDocument/2006/relationships/slide" Target="slides/slide53.xml"/><Relationship Id="rId6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1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viewProps" Target="viewProp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1.xml"/><Relationship Id="rId72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commentAuthors" Target="commentAuthors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7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Relationship Id="rId34" Type="http://schemas.openxmlformats.org/officeDocument/2006/relationships/slide" Target="slides/slide24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7" Type="http://schemas.openxmlformats.org/officeDocument/2006/relationships/slideMaster" Target="slideMasters/slideMaster4.xml"/><Relationship Id="rId7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3.xml"/><Relationship Id="rId1" Type="http://schemas.microsoft.com/office/2011/relationships/chartStyle" Target="style13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package" Target="../embeddings/Microsoft_Excel_Worksheet21.xlsx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package" Target="../embeddings/Microsoft_Excel_Worksheet22.xlsx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3268976906878651E-3"/>
          <c:y val="0.12454350519004802"/>
          <c:w val="0.8365336595606303"/>
          <c:h val="0.8072387108080842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Worried about employment</c:v>
                </c:pt>
              </c:strCache>
            </c:strRef>
          </c:tx>
          <c:spPr>
            <a:solidFill>
              <a:srgbClr val="2ACDF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4004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9F0-46C9-B463-DEFE1E975DA8}"/>
              </c:ext>
            </c:extLst>
          </c:dPt>
          <c:dPt>
            <c:idx val="1"/>
            <c:invertIfNegative val="0"/>
            <c:bubble3D val="0"/>
            <c:spPr>
              <a:solidFill>
                <a:srgbClr val="E4004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9F0-46C9-B463-DEFE1E975DA8}"/>
              </c:ext>
            </c:extLst>
          </c:dPt>
          <c:dPt>
            <c:idx val="2"/>
            <c:invertIfNegative val="0"/>
            <c:bubble3D val="0"/>
            <c:spPr>
              <a:solidFill>
                <a:srgbClr val="2ACD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9F0-46C9-B463-DEFE1E975DA8}"/>
              </c:ext>
            </c:extLst>
          </c:dPt>
          <c:dPt>
            <c:idx val="3"/>
            <c:invertIfNegative val="0"/>
            <c:bubble3D val="0"/>
            <c:spPr>
              <a:solidFill>
                <a:srgbClr val="0033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72C-4F18-B315-E15548572066}"/>
              </c:ext>
            </c:extLst>
          </c:dPt>
          <c:dPt>
            <c:idx val="4"/>
            <c:invertIfNegative val="0"/>
            <c:bubble3D val="0"/>
            <c:spPr>
              <a:solidFill>
                <a:srgbClr val="0033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372C-4F18-B315-E1554857206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I will be much less well off</c:v>
                </c:pt>
                <c:pt idx="1">
                  <c:v>I will be a bit less well off</c:v>
                </c:pt>
                <c:pt idx="2">
                  <c:v>No change</c:v>
                </c:pt>
                <c:pt idx="3">
                  <c:v>I will be a bit better off</c:v>
                </c:pt>
                <c:pt idx="4">
                  <c:v>I will be much better off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0.08</c:v>
                </c:pt>
                <c:pt idx="1">
                  <c:v>0.22</c:v>
                </c:pt>
                <c:pt idx="2">
                  <c:v>0.34</c:v>
                </c:pt>
                <c:pt idx="3">
                  <c:v>0.24</c:v>
                </c:pt>
                <c:pt idx="4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9F0-46C9-B463-DEFE1E975DA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9"/>
        <c:overlap val="6"/>
        <c:axId val="526180848"/>
        <c:axId val="526183144"/>
      </c:barChart>
      <c:catAx>
        <c:axId val="526180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26183144"/>
        <c:crosses val="autoZero"/>
        <c:auto val="1"/>
        <c:lblAlgn val="ctr"/>
        <c:lblOffset val="100"/>
        <c:noMultiLvlLbl val="0"/>
      </c:catAx>
      <c:valAx>
        <c:axId val="526183144"/>
        <c:scaling>
          <c:orientation val="minMax"/>
          <c:max val="0.60000000000000009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526180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+mj-lt"/>
        </a:defRPr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92661144510803"/>
          <c:y val="5.7891693909444326E-2"/>
          <c:w val="0.67718487101963964"/>
          <c:h val="0.8263249182716669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</c:spPr>
          <c:dPt>
            <c:idx val="0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AF-45D3-8A08-2A7B8AEA930A}"/>
              </c:ext>
            </c:extLst>
          </c:dPt>
          <c:dPt>
            <c:idx val="1"/>
            <c:bubble3D val="0"/>
            <c:spPr>
              <a:solidFill>
                <a:schemeClr val="tx2">
                  <a:alpha val="16365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AF-45D3-8A08-2A7B8AEA930A}"/>
              </c:ext>
            </c:extLst>
          </c:dPt>
          <c:dLbls>
            <c:dLbl>
              <c:idx val="0"/>
              <c:layout>
                <c:manualLayout>
                  <c:x val="-0.25595459031268836"/>
                  <c:y val="9.60873468167686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68056918933613"/>
                      <c:h val="0.457833895222409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5AF-45D3-8A08-2A7B8AEA93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tx1"/>
                    </a:solidFill>
                    <a:latin typeface="+mj-lt"/>
                    <a:ea typeface="Kite Display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 formatCode="0%">
                  <c:v>0.4</c:v>
                </c:pt>
                <c:pt idx="1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AF-45D3-8A08-2A7B8AEA93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3868205491071164"/>
          <c:y val="6.9173757665803581E-2"/>
          <c:w val="0.32428937240339484"/>
          <c:h val="0.7676670305250020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 21</c:v>
                </c:pt>
              </c:strCache>
            </c:strRef>
          </c:tx>
          <c:spPr>
            <a:solidFill>
              <a:srgbClr val="E40049">
                <a:lumMod val="40000"/>
                <a:lumOff val="6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Groceries for the holiday season</c:v>
                </c:pt>
                <c:pt idx="1">
                  <c:v>Pre-holiday season sales (Black Friday, Cyber Monday etc.)</c:v>
                </c:pt>
                <c:pt idx="2">
                  <c:v>Sales over the holiday season</c:v>
                </c:pt>
                <c:pt idx="3">
                  <c:v>Presents/gifts for the holiday season</c:v>
                </c:pt>
                <c:pt idx="4">
                  <c:v>Alcohol to drink at home over the holiday season </c:v>
                </c:pt>
                <c:pt idx="5">
                  <c:v>Pre-holiday festivities &amp; socialising</c:v>
                </c:pt>
                <c:pt idx="6">
                  <c:v>Drinking alcohol in pubs/bars over the holiday season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0.26</c:v>
                </c:pt>
                <c:pt idx="1">
                  <c:v>0.26</c:v>
                </c:pt>
                <c:pt idx="2">
                  <c:v>0.28000000000000003</c:v>
                </c:pt>
                <c:pt idx="3">
                  <c:v>0.32</c:v>
                </c:pt>
                <c:pt idx="4">
                  <c:v>0.28000000000000003</c:v>
                </c:pt>
                <c:pt idx="5">
                  <c:v>0.31</c:v>
                </c:pt>
                <c:pt idx="6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3C-418E-9052-BEEFB5D327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Column4</c:v>
                </c:pt>
              </c:strCache>
            </c:strRef>
          </c:tx>
          <c:spPr>
            <a:solidFill>
              <a:srgbClr val="2ACD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Groceries for the holiday season</c:v>
                </c:pt>
                <c:pt idx="1">
                  <c:v>Pre-holiday season sales (Black Friday, Cyber Monday etc.)</c:v>
                </c:pt>
                <c:pt idx="2">
                  <c:v>Sales over the holiday season</c:v>
                </c:pt>
                <c:pt idx="3">
                  <c:v>Presents/gifts for the holiday season</c:v>
                </c:pt>
                <c:pt idx="4">
                  <c:v>Alcohol to drink at home over the holiday season </c:v>
                </c:pt>
                <c:pt idx="5">
                  <c:v>Pre-holiday festivities &amp; socialising</c:v>
                </c:pt>
                <c:pt idx="6">
                  <c:v>Drinking alcohol in pubs/bars over the holiday season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1-683C-418E-9052-BEEFB5D3271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396353648"/>
        <c:axId val="396352336"/>
      </c:barChart>
      <c:catAx>
        <c:axId val="396353648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extTo"/>
        <c:crossAx val="396352336"/>
        <c:crosses val="autoZero"/>
        <c:auto val="1"/>
        <c:lblAlgn val="ctr"/>
        <c:lblOffset val="100"/>
        <c:noMultiLvlLbl val="0"/>
      </c:catAx>
      <c:valAx>
        <c:axId val="39635233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9635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3868205491071164"/>
          <c:y val="6.9173757665803581E-2"/>
          <c:w val="0.32428937240339484"/>
          <c:h val="0.7676670305250020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 21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Groceries for the holiday season</c:v>
                </c:pt>
                <c:pt idx="1">
                  <c:v>Pre-holiday season sales (Black Friday, Cyber Monday etc.)</c:v>
                </c:pt>
                <c:pt idx="2">
                  <c:v>Sales over the holiday season</c:v>
                </c:pt>
                <c:pt idx="3">
                  <c:v>Presents/gifts for the holiday season</c:v>
                </c:pt>
                <c:pt idx="4">
                  <c:v>Alcohol to drink at home over the holiday season </c:v>
                </c:pt>
                <c:pt idx="5">
                  <c:v>Pre-holiday festivities &amp; socialising</c:v>
                </c:pt>
                <c:pt idx="6">
                  <c:v>Drinking alcohol in pubs/bars over the holiday season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0.28000000000000003</c:v>
                </c:pt>
                <c:pt idx="1">
                  <c:v>0.21</c:v>
                </c:pt>
                <c:pt idx="2">
                  <c:v>0.22</c:v>
                </c:pt>
                <c:pt idx="3">
                  <c:v>0.21</c:v>
                </c:pt>
                <c:pt idx="4">
                  <c:v>0.17</c:v>
                </c:pt>
                <c:pt idx="5">
                  <c:v>0.18</c:v>
                </c:pt>
                <c:pt idx="6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0F-4484-9E57-A7CE252357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Column4</c:v>
                </c:pt>
              </c:strCache>
            </c:strRef>
          </c:tx>
          <c:spPr>
            <a:solidFill>
              <a:srgbClr val="2ACD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Groceries for the holiday season</c:v>
                </c:pt>
                <c:pt idx="1">
                  <c:v>Pre-holiday season sales (Black Friday, Cyber Monday etc.)</c:v>
                </c:pt>
                <c:pt idx="2">
                  <c:v>Sales over the holiday season</c:v>
                </c:pt>
                <c:pt idx="3">
                  <c:v>Presents/gifts for the holiday season</c:v>
                </c:pt>
                <c:pt idx="4">
                  <c:v>Alcohol to drink at home over the holiday season </c:v>
                </c:pt>
                <c:pt idx="5">
                  <c:v>Pre-holiday festivities &amp; socialising</c:v>
                </c:pt>
                <c:pt idx="6">
                  <c:v>Drinking alcohol in pubs/bars over the holiday season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1-680F-4484-9E57-A7CE2523574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396353648"/>
        <c:axId val="396352336"/>
      </c:barChart>
      <c:catAx>
        <c:axId val="3963536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396352336"/>
        <c:crosses val="autoZero"/>
        <c:auto val="1"/>
        <c:lblAlgn val="ctr"/>
        <c:lblOffset val="100"/>
        <c:noMultiLvlLbl val="0"/>
      </c:catAx>
      <c:valAx>
        <c:axId val="39635233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9635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7433473425892223"/>
          <c:y val="6.9173890645180328E-2"/>
          <c:w val="0.39842133466244284"/>
          <c:h val="0.793287490622281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Jan-23</c:v>
                </c:pt>
              </c:strCache>
            </c:strRef>
          </c:tx>
          <c:spPr>
            <a:solidFill>
              <a:srgbClr val="E40049">
                <a:lumMod val="20000"/>
                <a:lumOff val="8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I wanted to save money due to uncertainty as a result of cost of living crisis</c:v>
                </c:pt>
                <c:pt idx="1">
                  <c:v>I was more concerned about my financial situation due to the cost of living crisis</c:v>
                </c:pt>
                <c:pt idx="2">
                  <c:v>I bought for fewer people this year than normal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0.38</c:v>
                </c:pt>
                <c:pt idx="1">
                  <c:v>0.37</c:v>
                </c:pt>
                <c:pt idx="2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F37-AC5C-1AB312BFBB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Jan-22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D68-4F37-AC5C-1AB312BFBB16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DD68-4F37-AC5C-1AB312BFBB16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DD68-4F37-AC5C-1AB312BFBB16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F37-AC5C-1AB312BFBB1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I wanted to save money due to uncertainty as a result of cost of living crisis</c:v>
                </c:pt>
                <c:pt idx="1">
                  <c:v>I was more concerned about my financial situation due to the cost of living crisis</c:v>
                </c:pt>
                <c:pt idx="2">
                  <c:v>I bought for fewer people this year than normal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 formatCode="0%">
                  <c:v>0</c:v>
                </c:pt>
                <c:pt idx="2" formatCode="0%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DD68-4F37-AC5C-1AB312BFBB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96353648"/>
        <c:axId val="396352336"/>
      </c:barChart>
      <c:catAx>
        <c:axId val="3963536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396352336"/>
        <c:crosses val="autoZero"/>
        <c:auto val="1"/>
        <c:lblAlgn val="ctr"/>
        <c:lblOffset val="100"/>
        <c:noMultiLvlLbl val="0"/>
      </c:catAx>
      <c:valAx>
        <c:axId val="39635233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extTo"/>
        <c:crossAx val="396353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0852377389343347"/>
          <c:y val="0.85565467886554614"/>
          <c:w val="0.55055025255330814"/>
          <c:h val="0.137748782120386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7433473425892223"/>
          <c:y val="6.9173890645180328E-2"/>
          <c:w val="0.39842133466244284"/>
          <c:h val="0.793287490622281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Jan-23</c:v>
                </c:pt>
              </c:strCache>
            </c:strRef>
          </c:tx>
          <c:spPr>
            <a:solidFill>
              <a:srgbClr val="50E3C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Items were more expensive this year</c:v>
                </c:pt>
                <c:pt idx="1">
                  <c:v>I wanted to make holiday season more special this year</c:v>
                </c:pt>
                <c:pt idx="2">
                  <c:v>I bought for more people this year than normal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0.37</c:v>
                </c:pt>
                <c:pt idx="1">
                  <c:v>0.32</c:v>
                </c:pt>
                <c:pt idx="2">
                  <c:v>0.31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48-4A67-A0C3-C9F7CCB1F02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Jan-22</c:v>
                </c:pt>
              </c:strCache>
            </c:strRef>
          </c:tx>
          <c:spPr>
            <a:solidFill>
              <a:srgbClr val="00589C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589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E48-4A67-A0C3-C9F7CCB1F02C}"/>
              </c:ext>
            </c:extLst>
          </c:dPt>
          <c:dPt>
            <c:idx val="1"/>
            <c:invertIfNegative val="0"/>
            <c:bubble3D val="0"/>
            <c:spPr>
              <a:solidFill>
                <a:srgbClr val="00589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2E48-4A67-A0C3-C9F7CCB1F02C}"/>
              </c:ext>
            </c:extLst>
          </c:dPt>
          <c:dPt>
            <c:idx val="2"/>
            <c:invertIfNegative val="0"/>
            <c:bubble3D val="0"/>
            <c:spPr>
              <a:solidFill>
                <a:srgbClr val="00589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2E48-4A67-A0C3-C9F7CCB1F02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Items were more expensive this year</c:v>
                </c:pt>
                <c:pt idx="1">
                  <c:v>I wanted to make holiday season more special this year</c:v>
                </c:pt>
                <c:pt idx="2">
                  <c:v>I bought for more people this year than normal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0.31</c:v>
                </c:pt>
                <c:pt idx="1">
                  <c:v>0.36</c:v>
                </c:pt>
                <c:pt idx="2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E48-4A67-A0C3-C9F7CCB1F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96353648"/>
        <c:axId val="396352336"/>
      </c:barChart>
      <c:catAx>
        <c:axId val="3963536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396352336"/>
        <c:crosses val="autoZero"/>
        <c:auto val="1"/>
        <c:lblAlgn val="ctr"/>
        <c:lblOffset val="100"/>
        <c:noMultiLvlLbl val="0"/>
      </c:catAx>
      <c:valAx>
        <c:axId val="39635233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extTo"/>
        <c:crossAx val="396353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0852377389343347"/>
          <c:y val="0.85565467886554614"/>
          <c:w val="0.55055025255330814"/>
          <c:h val="0.137748782120386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5943396226415096E-2"/>
          <c:y val="4.886720433417472E-2"/>
          <c:w val="0.97082510028227609"/>
          <c:h val="0.634450574513216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Global</c:v>
                </c:pt>
              </c:strCache>
            </c:strRef>
          </c:tx>
          <c:spPr>
            <a:solidFill>
              <a:srgbClr val="4BFFA7"/>
            </a:solidFill>
            <a:ln>
              <a:solidFill>
                <a:srgbClr val="4BFFA7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40-48F9-97EE-BA859569C4EE}"/>
              </c:ext>
            </c:extLst>
          </c:dPt>
          <c:dPt>
            <c:idx val="1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40-48F9-97EE-BA859569C4EE}"/>
              </c:ext>
            </c:extLst>
          </c:dPt>
          <c:dPt>
            <c:idx val="16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240-48F9-97EE-BA859569C4EE}"/>
              </c:ext>
            </c:extLst>
          </c:dPt>
          <c:dPt>
            <c:idx val="17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240-48F9-97EE-BA859569C4EE}"/>
              </c:ext>
            </c:extLst>
          </c:dPt>
          <c:dPt>
            <c:idx val="18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240-48F9-97EE-BA859569C4EE}"/>
              </c:ext>
            </c:extLst>
          </c:dPt>
          <c:dPt>
            <c:idx val="19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240-48F9-97EE-BA859569C4EE}"/>
              </c:ext>
            </c:extLst>
          </c:dPt>
          <c:dPt>
            <c:idx val="20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240-48F9-97EE-BA859569C4EE}"/>
              </c:ext>
            </c:extLst>
          </c:dPt>
          <c:dPt>
            <c:idx val="21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240-48F9-97EE-BA859569C4EE}"/>
              </c:ext>
            </c:extLst>
          </c:dPt>
          <c:dPt>
            <c:idx val="22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240-48F9-97EE-BA859569C4EE}"/>
              </c:ext>
            </c:extLst>
          </c:dPt>
          <c:dPt>
            <c:idx val="23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240-48F9-97EE-BA859569C4EE}"/>
              </c:ext>
            </c:extLst>
          </c:dPt>
          <c:dPt>
            <c:idx val="24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B240-48F9-97EE-BA859569C4EE}"/>
              </c:ext>
            </c:extLst>
          </c:dPt>
          <c:dPt>
            <c:idx val="25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B240-48F9-97EE-BA859569C4EE}"/>
              </c:ext>
            </c:extLst>
          </c:dPt>
          <c:dPt>
            <c:idx val="26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B240-48F9-97EE-BA859569C4EE}"/>
              </c:ext>
            </c:extLst>
          </c:dPt>
          <c:dPt>
            <c:idx val="27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B240-48F9-97EE-BA859569C4EE}"/>
              </c:ext>
            </c:extLst>
          </c:dPt>
          <c:dPt>
            <c:idx val="28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B240-48F9-97EE-BA859569C4EE}"/>
              </c:ext>
            </c:extLst>
          </c:dPt>
          <c:dPt>
            <c:idx val="29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B240-48F9-97EE-BA859569C4EE}"/>
              </c:ext>
            </c:extLst>
          </c:dPt>
          <c:dPt>
            <c:idx val="30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B240-48F9-97EE-BA859569C4EE}"/>
              </c:ext>
            </c:extLst>
          </c:dPt>
          <c:dPt>
            <c:idx val="31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B240-48F9-97EE-BA859569C4EE}"/>
              </c:ext>
            </c:extLst>
          </c:dPt>
          <c:dPt>
            <c:idx val="32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B240-48F9-97EE-BA859569C4EE}"/>
              </c:ext>
            </c:extLst>
          </c:dPt>
          <c:dPt>
            <c:idx val="33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B240-48F9-97EE-BA859569C4EE}"/>
              </c:ext>
            </c:extLst>
          </c:dPt>
          <c:dPt>
            <c:idx val="34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B240-48F9-97EE-BA859569C4EE}"/>
              </c:ext>
            </c:extLst>
          </c:dPt>
          <c:dPt>
            <c:idx val="35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B240-48F9-97EE-BA859569C4EE}"/>
              </c:ext>
            </c:extLst>
          </c:dPt>
          <c:dPt>
            <c:idx val="36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B240-48F9-97EE-BA859569C4EE}"/>
              </c:ext>
            </c:extLst>
          </c:dPt>
          <c:dPt>
            <c:idx val="37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B240-48F9-97EE-BA859569C4EE}"/>
              </c:ext>
            </c:extLst>
          </c:dPt>
          <c:dPt>
            <c:idx val="38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B240-48F9-97EE-BA859569C4EE}"/>
              </c:ext>
            </c:extLst>
          </c:dPt>
          <c:dPt>
            <c:idx val="39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B240-48F9-97EE-BA859569C4EE}"/>
              </c:ext>
            </c:extLst>
          </c:dPt>
          <c:dPt>
            <c:idx val="40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B240-48F9-97EE-BA859569C4EE}"/>
              </c:ext>
            </c:extLst>
          </c:dPt>
          <c:dPt>
            <c:idx val="41"/>
            <c:invertIfNegative val="0"/>
            <c:bubble3D val="0"/>
            <c:spPr>
              <a:solidFill>
                <a:srgbClr val="4BFFA7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B-B240-48F9-97EE-BA859569C4E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2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Wave 18
Jan 22'</c:v>
                </c:pt>
                <c:pt idx="1">
                  <c:v>Wave 19
Mar 22'</c:v>
                </c:pt>
                <c:pt idx="2">
                  <c:v>Wave 20
Aug 22'</c:v>
                </c:pt>
                <c:pt idx="3">
                  <c:v>Wave 21
Jan 23'</c:v>
                </c:pt>
              </c:strCache>
            </c:strRef>
          </c:cat>
          <c:val>
            <c:numRef>
              <c:f>Sheet1!$B$2:$E$2</c:f>
              <c:numCache>
                <c:formatCode>0%</c:formatCode>
                <c:ptCount val="4"/>
                <c:pt idx="0">
                  <c:v>0.55000000000000004</c:v>
                </c:pt>
                <c:pt idx="1">
                  <c:v>0.69</c:v>
                </c:pt>
                <c:pt idx="2">
                  <c:v>0.68</c:v>
                </c:pt>
                <c:pt idx="3">
                  <c:v>0.69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B240-48F9-97EE-BA859569C4E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800" b="1" i="0" u="none" strike="noStrike" kern="1200" baseline="0">
                    <a:solidFill>
                      <a:schemeClr val="tx2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Wave 18
Jan 22'</c:v>
                </c:pt>
                <c:pt idx="1">
                  <c:v>Wave 19
Mar 22'</c:v>
                </c:pt>
                <c:pt idx="2">
                  <c:v>Wave 20
Aug 22'</c:v>
                </c:pt>
                <c:pt idx="3">
                  <c:v>Wave 21
Jan 23'</c:v>
                </c:pt>
              </c:strCache>
            </c:strRef>
          </c:cat>
          <c:val>
            <c:numRef>
              <c:f>Sheet1!$B$3:$E$3</c:f>
              <c:numCache>
                <c:formatCode>0%</c:formatCode>
                <c:ptCount val="4"/>
                <c:pt idx="0">
                  <c:v>0.56999999999999995</c:v>
                </c:pt>
                <c:pt idx="1">
                  <c:v>0.75</c:v>
                </c:pt>
                <c:pt idx="2">
                  <c:v>0.73</c:v>
                </c:pt>
                <c:pt idx="3">
                  <c:v>0.69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F16A-4CDC-83E2-F172EC9B527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40819824"/>
        <c:axId val="340818840"/>
      </c:barChart>
      <c:catAx>
        <c:axId val="340819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340818840"/>
        <c:crosses val="autoZero"/>
        <c:auto val="1"/>
        <c:lblAlgn val="ctr"/>
        <c:lblOffset val="100"/>
        <c:noMultiLvlLbl val="0"/>
      </c:catAx>
      <c:valAx>
        <c:axId val="34081884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34081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2601377952755903"/>
          <c:y val="0.81916091127366752"/>
          <c:w val="0.31219376764225226"/>
          <c:h val="0.179093231769769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4248513064515625E-2"/>
          <c:y val="4.886720433417472E-2"/>
          <c:w val="0.93729841362304722"/>
          <c:h val="0.699822091194528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Global</c:v>
                </c:pt>
              </c:strCache>
            </c:strRef>
          </c:tx>
          <c:spPr>
            <a:solidFill>
              <a:srgbClr val="3AC0DA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437-4FE9-9E39-170D856E97A5}"/>
              </c:ext>
            </c:extLst>
          </c:dPt>
          <c:dPt>
            <c:idx val="1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437-4FE9-9E39-170D856E97A5}"/>
              </c:ext>
            </c:extLst>
          </c:dPt>
          <c:dPt>
            <c:idx val="16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437-4FE9-9E39-170D856E97A5}"/>
              </c:ext>
            </c:extLst>
          </c:dPt>
          <c:dPt>
            <c:idx val="17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437-4FE9-9E39-170D856E97A5}"/>
              </c:ext>
            </c:extLst>
          </c:dPt>
          <c:dPt>
            <c:idx val="18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437-4FE9-9E39-170D856E97A5}"/>
              </c:ext>
            </c:extLst>
          </c:dPt>
          <c:dPt>
            <c:idx val="19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437-4FE9-9E39-170D856E97A5}"/>
              </c:ext>
            </c:extLst>
          </c:dPt>
          <c:dPt>
            <c:idx val="20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437-4FE9-9E39-170D856E97A5}"/>
              </c:ext>
            </c:extLst>
          </c:dPt>
          <c:dPt>
            <c:idx val="21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437-4FE9-9E39-170D856E97A5}"/>
              </c:ext>
            </c:extLst>
          </c:dPt>
          <c:dPt>
            <c:idx val="22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F437-4FE9-9E39-170D856E97A5}"/>
              </c:ext>
            </c:extLst>
          </c:dPt>
          <c:dPt>
            <c:idx val="23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F437-4FE9-9E39-170D856E97A5}"/>
              </c:ext>
            </c:extLst>
          </c:dPt>
          <c:dPt>
            <c:idx val="24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F437-4FE9-9E39-170D856E97A5}"/>
              </c:ext>
            </c:extLst>
          </c:dPt>
          <c:dPt>
            <c:idx val="25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F437-4FE9-9E39-170D856E97A5}"/>
              </c:ext>
            </c:extLst>
          </c:dPt>
          <c:dPt>
            <c:idx val="26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F437-4FE9-9E39-170D856E97A5}"/>
              </c:ext>
            </c:extLst>
          </c:dPt>
          <c:dPt>
            <c:idx val="27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F437-4FE9-9E39-170D856E97A5}"/>
              </c:ext>
            </c:extLst>
          </c:dPt>
          <c:dPt>
            <c:idx val="28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F437-4FE9-9E39-170D856E97A5}"/>
              </c:ext>
            </c:extLst>
          </c:dPt>
          <c:dPt>
            <c:idx val="29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F437-4FE9-9E39-170D856E97A5}"/>
              </c:ext>
            </c:extLst>
          </c:dPt>
          <c:dPt>
            <c:idx val="30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F437-4FE9-9E39-170D856E97A5}"/>
              </c:ext>
            </c:extLst>
          </c:dPt>
          <c:dPt>
            <c:idx val="31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F437-4FE9-9E39-170D856E97A5}"/>
              </c:ext>
            </c:extLst>
          </c:dPt>
          <c:dPt>
            <c:idx val="32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F437-4FE9-9E39-170D856E97A5}"/>
              </c:ext>
            </c:extLst>
          </c:dPt>
          <c:dPt>
            <c:idx val="33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F437-4FE9-9E39-170D856E97A5}"/>
              </c:ext>
            </c:extLst>
          </c:dPt>
          <c:dPt>
            <c:idx val="34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F437-4FE9-9E39-170D856E97A5}"/>
              </c:ext>
            </c:extLst>
          </c:dPt>
          <c:dPt>
            <c:idx val="35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F437-4FE9-9E39-170D856E97A5}"/>
              </c:ext>
            </c:extLst>
          </c:dPt>
          <c:dPt>
            <c:idx val="36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F437-4FE9-9E39-170D856E97A5}"/>
              </c:ext>
            </c:extLst>
          </c:dPt>
          <c:dPt>
            <c:idx val="37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F437-4FE9-9E39-170D856E97A5}"/>
              </c:ext>
            </c:extLst>
          </c:dPt>
          <c:dPt>
            <c:idx val="38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F437-4FE9-9E39-170D856E97A5}"/>
              </c:ext>
            </c:extLst>
          </c:dPt>
          <c:dPt>
            <c:idx val="39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F437-4FE9-9E39-170D856E97A5}"/>
              </c:ext>
            </c:extLst>
          </c:dPt>
          <c:dPt>
            <c:idx val="40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F437-4FE9-9E39-170D856E97A5}"/>
              </c:ext>
            </c:extLst>
          </c:dPt>
          <c:dPt>
            <c:idx val="41"/>
            <c:invertIfNegative val="0"/>
            <c:bubble3D val="0"/>
            <c:spPr>
              <a:solidFill>
                <a:srgbClr val="3AC0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F437-4FE9-9E39-170D856E97A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6"/>
                <c:pt idx="0">
                  <c:v>Eating out</c:v>
                </c:pt>
                <c:pt idx="1">
                  <c:v>Alcohol drunk in pubs, bars &amp; restaurants</c:v>
                </c:pt>
                <c:pt idx="2">
                  <c:v>Ordering takeaway</c:v>
                </c:pt>
                <c:pt idx="3">
                  <c:v>Clothes</c:v>
                </c:pt>
                <c:pt idx="4">
                  <c:v>Holidays</c:v>
                </c:pt>
                <c:pt idx="5">
                  <c:v>Electrical goods</c:v>
                </c:pt>
              </c:strCache>
            </c:strRef>
          </c:cat>
          <c:val>
            <c:numRef>
              <c:f>Sheet1!$B$2:$G$2</c:f>
              <c:numCache>
                <c:formatCode>0%</c:formatCode>
                <c:ptCount val="6"/>
                <c:pt idx="0">
                  <c:v>0.4</c:v>
                </c:pt>
                <c:pt idx="1">
                  <c:v>0.35</c:v>
                </c:pt>
                <c:pt idx="2">
                  <c:v>0.34</c:v>
                </c:pt>
                <c:pt idx="3">
                  <c:v>0.34</c:v>
                </c:pt>
                <c:pt idx="4">
                  <c:v>0.3</c:v>
                </c:pt>
                <c:pt idx="5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F437-4FE9-9E39-170D856E97A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rgbClr val="00339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400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6"/>
                <c:pt idx="0">
                  <c:v>Eating out</c:v>
                </c:pt>
                <c:pt idx="1">
                  <c:v>Alcohol drunk in pubs, bars &amp; restaurants</c:v>
                </c:pt>
                <c:pt idx="2">
                  <c:v>Ordering takeaway</c:v>
                </c:pt>
                <c:pt idx="3">
                  <c:v>Clothes</c:v>
                </c:pt>
                <c:pt idx="4">
                  <c:v>Holidays</c:v>
                </c:pt>
                <c:pt idx="5">
                  <c:v>Electrical goods</c:v>
                </c:pt>
              </c:strCache>
            </c:strRef>
          </c:cat>
          <c:val>
            <c:numRef>
              <c:f>Sheet1!$B$3:$G$3</c:f>
              <c:numCache>
                <c:formatCode>0%</c:formatCode>
                <c:ptCount val="6"/>
                <c:pt idx="0">
                  <c:v>0.5</c:v>
                </c:pt>
                <c:pt idx="1">
                  <c:v>0.41</c:v>
                </c:pt>
                <c:pt idx="2">
                  <c:v>0.46</c:v>
                </c:pt>
                <c:pt idx="3">
                  <c:v>0.45</c:v>
                </c:pt>
                <c:pt idx="4">
                  <c:v>0.37</c:v>
                </c:pt>
                <c:pt idx="5">
                  <c:v>0.37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85A4-4B23-B0EC-F2C34391186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40819824"/>
        <c:axId val="340818840"/>
      </c:barChart>
      <c:catAx>
        <c:axId val="340819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340818840"/>
        <c:crosses val="autoZero"/>
        <c:auto val="1"/>
        <c:lblAlgn val="ctr"/>
        <c:lblOffset val="100"/>
        <c:noMultiLvlLbl val="0"/>
      </c:catAx>
      <c:valAx>
        <c:axId val="34081884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34081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9958442526858223"/>
          <c:y val="0.81916091127366752"/>
          <c:w val="0.25211875071382972"/>
          <c:h val="0.179093231769769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1609195402298854E-2"/>
          <c:y val="3.6510877340440021E-2"/>
          <c:w val="0.9683908045977011"/>
          <c:h val="0.647221553596635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Global</c:v>
                </c:pt>
              </c:strCache>
            </c:strRef>
          </c:tx>
          <c:spPr>
            <a:solidFill>
              <a:srgbClr val="50E3C2"/>
            </a:solidFill>
            <a:ln>
              <a:solidFill>
                <a:srgbClr val="4BFFA7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3D6-4258-8EAC-15794E1A6F9E}"/>
              </c:ext>
            </c:extLst>
          </c:dPt>
          <c:dPt>
            <c:idx val="1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3D6-4258-8EAC-15794E1A6F9E}"/>
              </c:ext>
            </c:extLst>
          </c:dPt>
          <c:dPt>
            <c:idx val="16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3D6-4258-8EAC-15794E1A6F9E}"/>
              </c:ext>
            </c:extLst>
          </c:dPt>
          <c:dPt>
            <c:idx val="17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3D6-4258-8EAC-15794E1A6F9E}"/>
              </c:ext>
            </c:extLst>
          </c:dPt>
          <c:dPt>
            <c:idx val="18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3D6-4258-8EAC-15794E1A6F9E}"/>
              </c:ext>
            </c:extLst>
          </c:dPt>
          <c:dPt>
            <c:idx val="19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3D6-4258-8EAC-15794E1A6F9E}"/>
              </c:ext>
            </c:extLst>
          </c:dPt>
          <c:dPt>
            <c:idx val="20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3D6-4258-8EAC-15794E1A6F9E}"/>
              </c:ext>
            </c:extLst>
          </c:dPt>
          <c:dPt>
            <c:idx val="21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3D6-4258-8EAC-15794E1A6F9E}"/>
              </c:ext>
            </c:extLst>
          </c:dPt>
          <c:dPt>
            <c:idx val="22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3D6-4258-8EAC-15794E1A6F9E}"/>
              </c:ext>
            </c:extLst>
          </c:dPt>
          <c:dPt>
            <c:idx val="23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3D6-4258-8EAC-15794E1A6F9E}"/>
              </c:ext>
            </c:extLst>
          </c:dPt>
          <c:dPt>
            <c:idx val="24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83D6-4258-8EAC-15794E1A6F9E}"/>
              </c:ext>
            </c:extLst>
          </c:dPt>
          <c:dPt>
            <c:idx val="25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83D6-4258-8EAC-15794E1A6F9E}"/>
              </c:ext>
            </c:extLst>
          </c:dPt>
          <c:dPt>
            <c:idx val="26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83D6-4258-8EAC-15794E1A6F9E}"/>
              </c:ext>
            </c:extLst>
          </c:dPt>
          <c:dPt>
            <c:idx val="27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83D6-4258-8EAC-15794E1A6F9E}"/>
              </c:ext>
            </c:extLst>
          </c:dPt>
          <c:dPt>
            <c:idx val="28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83D6-4258-8EAC-15794E1A6F9E}"/>
              </c:ext>
            </c:extLst>
          </c:dPt>
          <c:dPt>
            <c:idx val="29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83D6-4258-8EAC-15794E1A6F9E}"/>
              </c:ext>
            </c:extLst>
          </c:dPt>
          <c:dPt>
            <c:idx val="30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83D6-4258-8EAC-15794E1A6F9E}"/>
              </c:ext>
            </c:extLst>
          </c:dPt>
          <c:dPt>
            <c:idx val="31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83D6-4258-8EAC-15794E1A6F9E}"/>
              </c:ext>
            </c:extLst>
          </c:dPt>
          <c:dPt>
            <c:idx val="32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83D6-4258-8EAC-15794E1A6F9E}"/>
              </c:ext>
            </c:extLst>
          </c:dPt>
          <c:dPt>
            <c:idx val="33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83D6-4258-8EAC-15794E1A6F9E}"/>
              </c:ext>
            </c:extLst>
          </c:dPt>
          <c:dPt>
            <c:idx val="34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83D6-4258-8EAC-15794E1A6F9E}"/>
              </c:ext>
            </c:extLst>
          </c:dPt>
          <c:dPt>
            <c:idx val="35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83D6-4258-8EAC-15794E1A6F9E}"/>
              </c:ext>
            </c:extLst>
          </c:dPt>
          <c:dPt>
            <c:idx val="36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83D6-4258-8EAC-15794E1A6F9E}"/>
              </c:ext>
            </c:extLst>
          </c:dPt>
          <c:dPt>
            <c:idx val="37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83D6-4258-8EAC-15794E1A6F9E}"/>
              </c:ext>
            </c:extLst>
          </c:dPt>
          <c:dPt>
            <c:idx val="38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83D6-4258-8EAC-15794E1A6F9E}"/>
              </c:ext>
            </c:extLst>
          </c:dPt>
          <c:dPt>
            <c:idx val="39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83D6-4258-8EAC-15794E1A6F9E}"/>
              </c:ext>
            </c:extLst>
          </c:dPt>
          <c:dPt>
            <c:idx val="40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83D6-4258-8EAC-15794E1A6F9E}"/>
              </c:ext>
            </c:extLst>
          </c:dPt>
          <c:dPt>
            <c:idx val="41"/>
            <c:invertIfNegative val="0"/>
            <c:bubble3D val="0"/>
            <c:spPr>
              <a:solidFill>
                <a:srgbClr val="50E3C2"/>
              </a:solidFill>
              <a:ln>
                <a:solidFill>
                  <a:srgbClr val="4BFF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83D6-4258-8EAC-15794E1A6F9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Wave 21
Jan 23'</c:v>
                </c:pt>
                <c:pt idx="1">
                  <c:v>Wave 20
Aug 22'</c:v>
                </c:pt>
                <c:pt idx="2">
                  <c:v>Wave 19
Mar 22'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0.84</c:v>
                </c:pt>
                <c:pt idx="1">
                  <c:v>0.81</c:v>
                </c:pt>
                <c:pt idx="2">
                  <c:v>0.79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83D6-4258-8EAC-15794E1A6F9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rgbClr val="00589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1" i="0" u="none" strike="noStrike" kern="1200" baseline="0">
                    <a:solidFill>
                      <a:schemeClr val="tx2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Wave 21
Jan 23'</c:v>
                </c:pt>
                <c:pt idx="1">
                  <c:v>Wave 20
Aug 22'</c:v>
                </c:pt>
                <c:pt idx="2">
                  <c:v>Wave 19
Mar 22'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0.85</c:v>
                </c:pt>
                <c:pt idx="1">
                  <c:v>0.81</c:v>
                </c:pt>
                <c:pt idx="2">
                  <c:v>0.77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9-83D6-4258-8EAC-15794E1A6F9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40819824"/>
        <c:axId val="340818840"/>
      </c:barChart>
      <c:catAx>
        <c:axId val="340819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340818840"/>
        <c:crosses val="autoZero"/>
        <c:auto val="1"/>
        <c:lblAlgn val="ctr"/>
        <c:lblOffset val="100"/>
        <c:noMultiLvlLbl val="0"/>
      </c:catAx>
      <c:valAx>
        <c:axId val="34081884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34081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5238460494162366"/>
          <c:y val="0.79820435480418594"/>
          <c:w val="0.30278780885147977"/>
          <c:h val="0.133808575848407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3868205491071164"/>
          <c:y val="6.9173757665803581E-2"/>
          <c:w val="0.37199861755888053"/>
          <c:h val="0.8817382871601858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 21</c:v>
                </c:pt>
              </c:strCache>
            </c:strRef>
          </c:tx>
          <c:spPr>
            <a:solidFill>
              <a:srgbClr val="50E3C2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50E3C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2BB-45DE-9350-97BD4A3DF47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US"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White meat</c:v>
                </c:pt>
                <c:pt idx="1">
                  <c:v>Eggs</c:v>
                </c:pt>
                <c:pt idx="2">
                  <c:v>Fish</c:v>
                </c:pt>
                <c:pt idx="3">
                  <c:v>Beans, peas ou pulses</c:v>
                </c:pt>
                <c:pt idx="4">
                  <c:v>Cheese</c:v>
                </c:pt>
                <c:pt idx="5">
                  <c:v>Meat substitutes</c:v>
                </c:pt>
                <c:pt idx="6">
                  <c:v>Dried fruit</c:v>
                </c:pt>
                <c:pt idx="7">
                  <c:v>I'll keep buying the same amount of red meat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0.33</c:v>
                </c:pt>
                <c:pt idx="1">
                  <c:v>0.33</c:v>
                </c:pt>
                <c:pt idx="2">
                  <c:v>0.31</c:v>
                </c:pt>
                <c:pt idx="3">
                  <c:v>0.23</c:v>
                </c:pt>
                <c:pt idx="4">
                  <c:v>0.2</c:v>
                </c:pt>
                <c:pt idx="5">
                  <c:v>0.16</c:v>
                </c:pt>
                <c:pt idx="6">
                  <c:v>0.13</c:v>
                </c:pt>
                <c:pt idx="7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73-DD48-AC25-7F0F2ED37A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Wave 20</c:v>
                </c:pt>
              </c:strCache>
            </c:strRef>
          </c:tx>
          <c:spPr>
            <a:solidFill>
              <a:srgbClr val="00589C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00589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2BB-45DE-9350-97BD4A3DF475}"/>
              </c:ext>
            </c:extLst>
          </c:dPt>
          <c:dLbls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52BB-45DE-9350-97BD4A3DF47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White meat</c:v>
                </c:pt>
                <c:pt idx="1">
                  <c:v>Eggs</c:v>
                </c:pt>
                <c:pt idx="2">
                  <c:v>Fish</c:v>
                </c:pt>
                <c:pt idx="3">
                  <c:v>Beans, peas ou pulses</c:v>
                </c:pt>
                <c:pt idx="4">
                  <c:v>Cheese</c:v>
                </c:pt>
                <c:pt idx="5">
                  <c:v>Meat substitutes</c:v>
                </c:pt>
                <c:pt idx="6">
                  <c:v>Dried fruit</c:v>
                </c:pt>
                <c:pt idx="7">
                  <c:v>I'll keep buying the same amount of red meat</c:v>
                </c:pt>
              </c:strCache>
            </c:strRef>
          </c:cat>
          <c:val>
            <c:numRef>
              <c:f>Sheet1!$C$2:$C$9</c:f>
              <c:numCache>
                <c:formatCode>0%</c:formatCode>
                <c:ptCount val="8"/>
                <c:pt idx="0">
                  <c:v>0.33</c:v>
                </c:pt>
                <c:pt idx="1">
                  <c:v>0.3</c:v>
                </c:pt>
                <c:pt idx="2">
                  <c:v>0.28000000000000003</c:v>
                </c:pt>
                <c:pt idx="3">
                  <c:v>0.2</c:v>
                </c:pt>
                <c:pt idx="4">
                  <c:v>0.19</c:v>
                </c:pt>
                <c:pt idx="5">
                  <c:v>0.14000000000000001</c:v>
                </c:pt>
                <c:pt idx="6">
                  <c:v>0.12</c:v>
                </c:pt>
                <c:pt idx="7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C21-491B-BAC6-4B09FCAC8B8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396353648"/>
        <c:axId val="396352336"/>
      </c:barChart>
      <c:catAx>
        <c:axId val="3963536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396352336"/>
        <c:crosses val="autoZero"/>
        <c:auto val="1"/>
        <c:lblAlgn val="ctr"/>
        <c:lblOffset val="100"/>
        <c:noMultiLvlLbl val="0"/>
      </c:catAx>
      <c:valAx>
        <c:axId val="39635233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96353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3868205491071164"/>
          <c:y val="6.9173757665803581E-2"/>
          <c:w val="0.42822737077784584"/>
          <c:h val="0.8817382871601858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 21</c:v>
                </c:pt>
              </c:strCache>
            </c:strRef>
          </c:tx>
          <c:spPr>
            <a:solidFill>
              <a:srgbClr val="50E3C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US"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Price</c:v>
                </c:pt>
                <c:pt idx="1">
                  <c:v>Quality</c:v>
                </c:pt>
                <c:pt idx="2">
                  <c:v>Health</c:v>
                </c:pt>
                <c:pt idx="3">
                  <c:v>On-promotion</c:v>
                </c:pt>
                <c:pt idx="4">
                  <c:v>Sustainability</c:v>
                </c:pt>
                <c:pt idx="5">
                  <c:v>Product Availability</c:v>
                </c:pt>
                <c:pt idx="6">
                  <c:v>My favourite brand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0.75</c:v>
                </c:pt>
                <c:pt idx="1">
                  <c:v>0.72</c:v>
                </c:pt>
                <c:pt idx="2">
                  <c:v>0.43</c:v>
                </c:pt>
                <c:pt idx="3">
                  <c:v>0.4</c:v>
                </c:pt>
                <c:pt idx="4">
                  <c:v>0.25</c:v>
                </c:pt>
                <c:pt idx="5">
                  <c:v>0.24</c:v>
                </c:pt>
                <c:pt idx="6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73-DD48-AC25-7F0F2ED37A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Wave 20</c:v>
                </c:pt>
              </c:strCache>
            </c:strRef>
          </c:tx>
          <c:spPr>
            <a:solidFill>
              <a:srgbClr val="00589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US"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Price</c:v>
                </c:pt>
                <c:pt idx="1">
                  <c:v>Quality</c:v>
                </c:pt>
                <c:pt idx="2">
                  <c:v>Health</c:v>
                </c:pt>
                <c:pt idx="3">
                  <c:v>On-promotion</c:v>
                </c:pt>
                <c:pt idx="4">
                  <c:v>Sustainability</c:v>
                </c:pt>
                <c:pt idx="5">
                  <c:v>Product Availability</c:v>
                </c:pt>
                <c:pt idx="6">
                  <c:v>My favourite brand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0">
                  <c:v>0.76</c:v>
                </c:pt>
                <c:pt idx="1">
                  <c:v>0.69</c:v>
                </c:pt>
                <c:pt idx="2">
                  <c:v>0.41</c:v>
                </c:pt>
                <c:pt idx="3">
                  <c:v>0.41</c:v>
                </c:pt>
                <c:pt idx="4">
                  <c:v>0.23</c:v>
                </c:pt>
                <c:pt idx="5">
                  <c:v>0.28999999999999998</c:v>
                </c:pt>
                <c:pt idx="6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D2-45FA-A88A-63C3769D5F9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Wave 19</c:v>
                </c:pt>
              </c:strCache>
            </c:strRef>
          </c:tx>
          <c:spPr>
            <a:solidFill>
              <a:srgbClr val="3AC0DA"/>
            </a:solidFill>
            <a:ln>
              <a:noFill/>
            </a:ln>
            <a:effectLst/>
          </c:spPr>
          <c:invertIfNegative val="0"/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7673-49CF-A974-162864B85C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Price</c:v>
                </c:pt>
                <c:pt idx="1">
                  <c:v>Quality</c:v>
                </c:pt>
                <c:pt idx="2">
                  <c:v>Health</c:v>
                </c:pt>
                <c:pt idx="3">
                  <c:v>On-promotion</c:v>
                </c:pt>
                <c:pt idx="4">
                  <c:v>Sustainability</c:v>
                </c:pt>
                <c:pt idx="5">
                  <c:v>Product Availability</c:v>
                </c:pt>
                <c:pt idx="6">
                  <c:v>My favourite brand</c:v>
                </c:pt>
              </c:strCache>
            </c:strRef>
          </c:cat>
          <c:val>
            <c:numRef>
              <c:f>Sheet1!$D$2:$D$8</c:f>
              <c:numCache>
                <c:formatCode>0%</c:formatCode>
                <c:ptCount val="7"/>
                <c:pt idx="0">
                  <c:v>0.75</c:v>
                </c:pt>
                <c:pt idx="1">
                  <c:v>0.68</c:v>
                </c:pt>
                <c:pt idx="2">
                  <c:v>0.39</c:v>
                </c:pt>
                <c:pt idx="3">
                  <c:v>0.38</c:v>
                </c:pt>
                <c:pt idx="4">
                  <c:v>0.23</c:v>
                </c:pt>
                <c:pt idx="5">
                  <c:v>0.31</c:v>
                </c:pt>
                <c:pt idx="6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73-49CF-A974-162864B85C3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396353648"/>
        <c:axId val="396352336"/>
      </c:barChart>
      <c:catAx>
        <c:axId val="3963536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396352336"/>
        <c:crosses val="autoZero"/>
        <c:auto val="1"/>
        <c:lblAlgn val="ctr"/>
        <c:lblOffset val="100"/>
        <c:noMultiLvlLbl val="0"/>
      </c:catAx>
      <c:valAx>
        <c:axId val="39635233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96353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817237634705514"/>
          <c:y val="0.85039549536827563"/>
          <c:w val="9.7464524265910152E-2"/>
          <c:h val="0.149604576662436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3268976906878651E-3"/>
          <c:y val="0.12454350519004802"/>
          <c:w val="0.8365336595606303"/>
          <c:h val="0.8072387108080842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Worried about employment</c:v>
                </c:pt>
              </c:strCache>
            </c:strRef>
          </c:tx>
          <c:spPr>
            <a:solidFill>
              <a:srgbClr val="2ACDF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4004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6C-4C3D-BFB7-C9FFCD6CA4B6}"/>
              </c:ext>
            </c:extLst>
          </c:dPt>
          <c:dPt>
            <c:idx val="1"/>
            <c:invertIfNegative val="0"/>
            <c:bubble3D val="0"/>
            <c:spPr>
              <a:solidFill>
                <a:srgbClr val="E4004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6C-4C3D-BFB7-C9FFCD6CA4B6}"/>
              </c:ext>
            </c:extLst>
          </c:dPt>
          <c:dPt>
            <c:idx val="2"/>
            <c:invertIfNegative val="0"/>
            <c:bubble3D val="0"/>
            <c:spPr>
              <a:solidFill>
                <a:srgbClr val="2ACD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D6C-4C3D-BFB7-C9FFCD6CA4B6}"/>
              </c:ext>
            </c:extLst>
          </c:dPt>
          <c:dPt>
            <c:idx val="3"/>
            <c:invertIfNegative val="0"/>
            <c:bubble3D val="0"/>
            <c:spPr>
              <a:solidFill>
                <a:srgbClr val="0033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D6C-4C3D-BFB7-C9FFCD6CA4B6}"/>
              </c:ext>
            </c:extLst>
          </c:dPt>
          <c:dPt>
            <c:idx val="4"/>
            <c:invertIfNegative val="0"/>
            <c:bubble3D val="0"/>
            <c:spPr>
              <a:solidFill>
                <a:srgbClr val="0033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D6C-4C3D-BFB7-C9FFCD6CA4B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I will be much less well off</c:v>
                </c:pt>
                <c:pt idx="1">
                  <c:v>I will be a bit less well off</c:v>
                </c:pt>
                <c:pt idx="2">
                  <c:v>No change</c:v>
                </c:pt>
                <c:pt idx="3">
                  <c:v>I will be a bit better off</c:v>
                </c:pt>
                <c:pt idx="4">
                  <c:v>I will be much better off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0.09</c:v>
                </c:pt>
                <c:pt idx="1">
                  <c:v>0.23</c:v>
                </c:pt>
                <c:pt idx="2">
                  <c:v>0.23</c:v>
                </c:pt>
                <c:pt idx="3">
                  <c:v>0.28000000000000003</c:v>
                </c:pt>
                <c:pt idx="4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D6C-4C3D-BFB7-C9FFCD6CA4B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9"/>
        <c:overlap val="6"/>
        <c:axId val="526180848"/>
        <c:axId val="526183144"/>
      </c:barChart>
      <c:catAx>
        <c:axId val="526180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26183144"/>
        <c:crosses val="autoZero"/>
        <c:auto val="1"/>
        <c:lblAlgn val="ctr"/>
        <c:lblOffset val="100"/>
        <c:noMultiLvlLbl val="0"/>
      </c:catAx>
      <c:valAx>
        <c:axId val="526183144"/>
        <c:scaling>
          <c:orientation val="minMax"/>
          <c:max val="0.60000000000000009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526180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+mj-lt"/>
        </a:defRPr>
      </a:pPr>
      <a:endParaRPr lang="en-US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1661884629796302E-2"/>
          <c:y val="0.1021035161970173"/>
          <c:w val="0.94541794482636876"/>
          <c:h val="0.544662434169391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 21
Jan 23'</c:v>
                </c:pt>
              </c:strCache>
            </c:strRef>
          </c:tx>
          <c:spPr>
            <a:solidFill>
              <a:srgbClr val="3AC0D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Mobile Phone Contract</c:v>
                </c:pt>
                <c:pt idx="1">
                  <c:v>Purchasing cheaper alternatives to my usual purchases</c:v>
                </c:pt>
                <c:pt idx="2">
                  <c:v>TV Subscriptions</c:v>
                </c:pt>
                <c:pt idx="3">
                  <c:v>Eating Out</c:v>
                </c:pt>
                <c:pt idx="4">
                  <c:v>Beauty products /skincare/cosmetics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0.26</c:v>
                </c:pt>
                <c:pt idx="1">
                  <c:v>0.21</c:v>
                </c:pt>
                <c:pt idx="2">
                  <c:v>0.2</c:v>
                </c:pt>
                <c:pt idx="3">
                  <c:v>0.2</c:v>
                </c:pt>
                <c:pt idx="4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0C1-3348-9D08-DC305306ADA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30"/>
        <c:axId val="526180848"/>
        <c:axId val="526183144"/>
      </c:barChart>
      <c:catAx>
        <c:axId val="526180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26183144"/>
        <c:crosses val="autoZero"/>
        <c:auto val="1"/>
        <c:lblAlgn val="ctr"/>
        <c:lblOffset val="100"/>
        <c:noMultiLvlLbl val="0"/>
      </c:catAx>
      <c:valAx>
        <c:axId val="526183144"/>
        <c:scaling>
          <c:orientation val="minMax"/>
          <c:max val="0.60000000000000009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526180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5569498069498079"/>
          <c:y val="0.77069362297882749"/>
          <c:w val="0.41933745199510963"/>
          <c:h val="0.229306377021172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1661884629796302E-2"/>
          <c:y val="0.1021035161970173"/>
          <c:w val="0.94541794482636876"/>
          <c:h val="0.544662434169391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 21
Jan 23'</c:v>
                </c:pt>
              </c:strCache>
            </c:strRef>
          </c:tx>
          <c:spPr>
            <a:solidFill>
              <a:srgbClr val="4BFFA7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Mobile Phone Contract</c:v>
                </c:pt>
                <c:pt idx="1">
                  <c:v>TV Subscriptions</c:v>
                </c:pt>
                <c:pt idx="2">
                  <c:v>Going on holiday abroad</c:v>
                </c:pt>
                <c:pt idx="3">
                  <c:v>Drinking alcohol at home</c:v>
                </c:pt>
                <c:pt idx="4">
                  <c:v>Purchasing cheaper alternatives to my usual purchases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0.3</c:v>
                </c:pt>
                <c:pt idx="1">
                  <c:v>0.28999999999999998</c:v>
                </c:pt>
                <c:pt idx="2">
                  <c:v>0.19</c:v>
                </c:pt>
                <c:pt idx="3">
                  <c:v>0.19</c:v>
                </c:pt>
                <c:pt idx="4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DB-4F66-B3A8-53E630F8F1E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30"/>
        <c:axId val="526180848"/>
        <c:axId val="526183144"/>
      </c:barChart>
      <c:catAx>
        <c:axId val="526180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26183144"/>
        <c:crosses val="autoZero"/>
        <c:auto val="1"/>
        <c:lblAlgn val="ctr"/>
        <c:lblOffset val="100"/>
        <c:noMultiLvlLbl val="0"/>
      </c:catAx>
      <c:valAx>
        <c:axId val="526183144"/>
        <c:scaling>
          <c:orientation val="minMax"/>
          <c:max val="0.60000000000000009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526180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5569498069498079"/>
          <c:y val="0.77069362297882749"/>
          <c:w val="0.41933745199510963"/>
          <c:h val="0.229306377021172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3868205491071164"/>
          <c:y val="6.9173757665803581E-2"/>
          <c:w val="0.32428937240339484"/>
          <c:h val="0.8817382871601858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 21</c:v>
                </c:pt>
              </c:strCache>
            </c:strRef>
          </c:tx>
          <c:spPr>
            <a:solidFill>
              <a:srgbClr val="50E3C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Healthcare</c:v>
                </c:pt>
                <c:pt idx="1">
                  <c:v>VMS &amp; items to support my health</c:v>
                </c:pt>
                <c:pt idx="2">
                  <c:v>Personal care, troiletries &amp; hygiene products</c:v>
                </c:pt>
                <c:pt idx="3">
                  <c:v>Medication</c:v>
                </c:pt>
                <c:pt idx="4">
                  <c:v>Medical insurance cover</c:v>
                </c:pt>
                <c:pt idx="5">
                  <c:v>Fitness, sports &amp; exercise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0.26</c:v>
                </c:pt>
                <c:pt idx="1">
                  <c:v>0.25</c:v>
                </c:pt>
                <c:pt idx="2">
                  <c:v>0.24</c:v>
                </c:pt>
                <c:pt idx="3">
                  <c:v>0.23</c:v>
                </c:pt>
                <c:pt idx="4">
                  <c:v>0.22</c:v>
                </c:pt>
                <c:pt idx="5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73-DD48-AC25-7F0F2ED37A6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396353648"/>
        <c:axId val="396352336"/>
      </c:barChart>
      <c:catAx>
        <c:axId val="3963536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396352336"/>
        <c:crosses val="autoZero"/>
        <c:auto val="1"/>
        <c:lblAlgn val="ctr"/>
        <c:lblOffset val="100"/>
        <c:noMultiLvlLbl val="0"/>
      </c:catAx>
      <c:valAx>
        <c:axId val="39635233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9635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3868205491071164"/>
          <c:y val="6.9173757665803581E-2"/>
          <c:w val="0.32428937240339484"/>
          <c:h val="0.8817382871601858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 21</c:v>
                </c:pt>
              </c:strCache>
            </c:strRef>
          </c:tx>
          <c:spPr>
            <a:solidFill>
              <a:srgbClr val="E40049">
                <a:lumMod val="20000"/>
                <a:lumOff val="8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Healthcare</c:v>
                </c:pt>
                <c:pt idx="1">
                  <c:v>VMS &amp; items to support my health</c:v>
                </c:pt>
                <c:pt idx="2">
                  <c:v>Personal care, troiletries &amp; hygiene products</c:v>
                </c:pt>
                <c:pt idx="3">
                  <c:v>Medication</c:v>
                </c:pt>
                <c:pt idx="4">
                  <c:v>Medical insurance cover</c:v>
                </c:pt>
                <c:pt idx="5">
                  <c:v>Fitness, sports &amp; exercise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0.15</c:v>
                </c:pt>
                <c:pt idx="1">
                  <c:v>0.19</c:v>
                </c:pt>
                <c:pt idx="2">
                  <c:v>0.21</c:v>
                </c:pt>
                <c:pt idx="3">
                  <c:v>0.15</c:v>
                </c:pt>
                <c:pt idx="4">
                  <c:v>0.11</c:v>
                </c:pt>
                <c:pt idx="5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9E-40AD-AA8F-AC716667697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396353648"/>
        <c:axId val="396352336"/>
      </c:barChart>
      <c:catAx>
        <c:axId val="396353648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extTo"/>
        <c:crossAx val="396352336"/>
        <c:crosses val="autoZero"/>
        <c:auto val="1"/>
        <c:lblAlgn val="ctr"/>
        <c:lblOffset val="100"/>
        <c:noMultiLvlLbl val="0"/>
      </c:catAx>
      <c:valAx>
        <c:axId val="39635233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9635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92661144510803"/>
          <c:y val="5.7891693909444326E-2"/>
          <c:w val="0.67718487101963964"/>
          <c:h val="0.8263249182716669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</c:spPr>
          <c:dPt>
            <c:idx val="0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AF-45D3-8A08-2A7B8AEA930A}"/>
              </c:ext>
            </c:extLst>
          </c:dPt>
          <c:dPt>
            <c:idx val="1"/>
            <c:bubble3D val="0"/>
            <c:spPr>
              <a:solidFill>
                <a:schemeClr val="tx2">
                  <a:alpha val="16365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AF-45D3-8A08-2A7B8AEA930A}"/>
              </c:ext>
            </c:extLst>
          </c:dPt>
          <c:dLbls>
            <c:dLbl>
              <c:idx val="0"/>
              <c:layout>
                <c:manualLayout>
                  <c:x val="-0.21311718434234139"/>
                  <c:y val="-0.153794469958771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68056918933613"/>
                      <c:h val="0.457833895222409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5AF-45D3-8A08-2A7B8AEA93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j-lt"/>
                    <a:ea typeface="Kite Display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 formatCode="0%">
                  <c:v>0.66</c:v>
                </c:pt>
                <c:pt idx="1">
                  <c:v>0.33999999999999997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AF-45D3-8A08-2A7B8AEA93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92661144510803"/>
          <c:y val="5.7891693909444326E-2"/>
          <c:w val="0.67718487101963964"/>
          <c:h val="0.8263249182716669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</c:spPr>
          <c:dPt>
            <c:idx val="0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D62-4365-8EBB-8B20F3C67735}"/>
              </c:ext>
            </c:extLst>
          </c:dPt>
          <c:dPt>
            <c:idx val="1"/>
            <c:bubble3D val="0"/>
            <c:spPr>
              <a:solidFill>
                <a:schemeClr val="tx2">
                  <a:alpha val="13985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D62-4365-8EBB-8B20F3C67735}"/>
              </c:ext>
            </c:extLst>
          </c:dPt>
          <c:dLbls>
            <c:dLbl>
              <c:idx val="0"/>
              <c:layout>
                <c:manualLayout>
                  <c:x val="-0.21311718434234139"/>
                  <c:y val="-0.1537944699587710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/>
                      </a:solidFill>
                      <a:latin typeface="+mj-lt"/>
                      <a:ea typeface="Kite Display" panose="02000000000000000000" pitchFamily="2" charset="0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68056918933613"/>
                      <c:h val="0.457833895222409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4D62-4365-8EBB-8B20F3C677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6"/>
                    </a:solidFill>
                    <a:latin typeface="+mj-lt"/>
                    <a:ea typeface="Kite Display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 formatCode="0%">
                  <c:v>0.64</c:v>
                </c:pt>
                <c:pt idx="1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D62-4365-8EBB-8B20F3C677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Global Confidence spending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0"/>
              <c:layout>
                <c:manualLayout>
                  <c:x val="-2.5736765538453766E-2"/>
                  <c:y val="5.5738691642418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91-4F82-B440-1069BE2EF2D9}"/>
                </c:ext>
              </c:extLst>
            </c:dLbl>
            <c:dLbl>
              <c:idx val="11"/>
              <c:layout>
                <c:manualLayout>
                  <c:x val="-1.8484960614314719E-2"/>
                  <c:y val="3.794503750397899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9BD7-4E46-BA97-7E7076BDF7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Sheet1!$A$2:$A$18</c:f>
              <c:strCache>
                <c:ptCount val="17"/>
                <c:pt idx="0">
                  <c:v>Wave 5
May '20</c:v>
                </c:pt>
                <c:pt idx="1">
                  <c:v>Wave 6
June '20</c:v>
                </c:pt>
                <c:pt idx="2">
                  <c:v>Wave 7
June '20</c:v>
                </c:pt>
                <c:pt idx="3">
                  <c:v>Wave 8 
July '20</c:v>
                </c:pt>
                <c:pt idx="4">
                  <c:v>Wave 9
July '20</c:v>
                </c:pt>
                <c:pt idx="5">
                  <c:v>Wave 10
Sept '20</c:v>
                </c:pt>
                <c:pt idx="6">
                  <c:v>Wave 11
Oct '20</c:v>
                </c:pt>
                <c:pt idx="7">
                  <c:v>Wave 12
Oct '20</c:v>
                </c:pt>
                <c:pt idx="8">
                  <c:v>Wave 13
Nov '20</c:v>
                </c:pt>
                <c:pt idx="9">
                  <c:v>Wave 14
Jan '21</c:v>
                </c:pt>
                <c:pt idx="10">
                  <c:v>Wave 15
Feb '21</c:v>
                </c:pt>
                <c:pt idx="11">
                  <c:v>Wave 16
May '21</c:v>
                </c:pt>
                <c:pt idx="12">
                  <c:v>Wave 17
Sept '21</c:v>
                </c:pt>
                <c:pt idx="13">
                  <c:v>Wave 18
Jan '22</c:v>
                </c:pt>
                <c:pt idx="14">
                  <c:v>Wave 19
Mar '22</c:v>
                </c:pt>
                <c:pt idx="15">
                  <c:v>Wave 20
Aug '22</c:v>
                </c:pt>
                <c:pt idx="16">
                  <c:v>Wave 21
Jan '23</c:v>
                </c:pt>
              </c:strCache>
            </c:strRef>
          </c:cat>
          <c:val>
            <c:numRef>
              <c:f>Sheet1!$B$2:$B$18</c:f>
              <c:numCache>
                <c:formatCode>General</c:formatCode>
                <c:ptCount val="17"/>
                <c:pt idx="5" formatCode="0%">
                  <c:v>0.18</c:v>
                </c:pt>
                <c:pt idx="6" formatCode="0%">
                  <c:v>0.18</c:v>
                </c:pt>
                <c:pt idx="7" formatCode="0%">
                  <c:v>0.18</c:v>
                </c:pt>
                <c:pt idx="8" formatCode="0%">
                  <c:v>0.18</c:v>
                </c:pt>
                <c:pt idx="9" formatCode="0%">
                  <c:v>0.18</c:v>
                </c:pt>
                <c:pt idx="10" formatCode="0%">
                  <c:v>0.19</c:v>
                </c:pt>
                <c:pt idx="11" formatCode="0%">
                  <c:v>0.22</c:v>
                </c:pt>
                <c:pt idx="13" formatCode="0%">
                  <c:v>0.24</c:v>
                </c:pt>
                <c:pt idx="14" formatCode="0%">
                  <c:v>0.25</c:v>
                </c:pt>
                <c:pt idx="15" formatCode="0%">
                  <c:v>0.26</c:v>
                </c:pt>
                <c:pt idx="16" formatCode="0%">
                  <c:v>0.27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BD7-4E46-BA97-7E7076BDF7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Global Concern about personal financial security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layout>
                <c:manualLayout>
                  <c:x val="-2.2430471500092548E-2"/>
                  <c:y val="2.72688450209151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D75-42D9-8FBB-201E9F63949F}"/>
                </c:ext>
              </c:extLst>
            </c:dLbl>
            <c:dLbl>
              <c:idx val="6"/>
              <c:layout>
                <c:manualLayout>
                  <c:x val="-2.0226275474518281E-2"/>
                  <c:y val="4.50624991593549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D75-42D9-8FBB-201E9F63949F}"/>
                </c:ext>
              </c:extLst>
            </c:dLbl>
            <c:dLbl>
              <c:idx val="7"/>
              <c:layout>
                <c:manualLayout>
                  <c:x val="-1.5817883423369823E-2"/>
                  <c:y val="5.92974224701065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D75-42D9-8FBB-201E9F63949F}"/>
                </c:ext>
              </c:extLst>
            </c:dLbl>
            <c:dLbl>
              <c:idx val="8"/>
              <c:layout>
                <c:manualLayout>
                  <c:x val="-1.9124177461731166E-2"/>
                  <c:y val="4.50624991593549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D75-42D9-8FBB-201E9F63949F}"/>
                </c:ext>
              </c:extLst>
            </c:dLbl>
            <c:dLbl>
              <c:idx val="9"/>
              <c:layout>
                <c:manualLayout>
                  <c:x val="-2.0226275474518281E-2"/>
                  <c:y val="5.57386916424187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D75-42D9-8FBB-201E9F63949F}"/>
                </c:ext>
              </c:extLst>
            </c:dLbl>
            <c:dLbl>
              <c:idx val="10"/>
              <c:layout>
                <c:manualLayout>
                  <c:x val="-2.5736765538453766E-2"/>
                  <c:y val="4.50624991593549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D75-42D9-8FBB-201E9F63949F}"/>
                </c:ext>
              </c:extLst>
            </c:dLbl>
            <c:dLbl>
              <c:idx val="11"/>
              <c:layout>
                <c:manualLayout>
                  <c:x val="-2.7940961564028078E-2"/>
                  <c:y val="-5.458196401590721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D75-42D9-8FBB-201E9F63949F}"/>
                </c:ext>
              </c:extLst>
            </c:dLbl>
            <c:dLbl>
              <c:idx val="13"/>
              <c:layout>
                <c:manualLayout>
                  <c:x val="-2.4634667525666898E-2"/>
                  <c:y val="2.726884502091524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D75-42D9-8FBB-201E9F63949F}"/>
                </c:ext>
              </c:extLst>
            </c:dLbl>
            <c:dLbl>
              <c:idx val="14"/>
              <c:layout>
                <c:manualLayout>
                  <c:x val="-2.2430471500092506E-2"/>
                  <c:y val="4.150376833166698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D75-42D9-8FBB-201E9F63949F}"/>
                </c:ext>
              </c:extLst>
            </c:dLbl>
            <c:dLbl>
              <c:idx val="15"/>
              <c:layout>
                <c:manualLayout>
                  <c:x val="-1.6919981436156938E-2"/>
                  <c:y val="4.150376833166698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D75-42D9-8FBB-201E9F6394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Sheet1!$A$2:$A$18</c:f>
              <c:strCache>
                <c:ptCount val="17"/>
                <c:pt idx="0">
                  <c:v>Wave 5
May '20</c:v>
                </c:pt>
                <c:pt idx="1">
                  <c:v>Wave 6
June '20</c:v>
                </c:pt>
                <c:pt idx="2">
                  <c:v>Wave 7
June '20</c:v>
                </c:pt>
                <c:pt idx="3">
                  <c:v>Wave 8 
July '20</c:v>
                </c:pt>
                <c:pt idx="4">
                  <c:v>Wave 9
July '20</c:v>
                </c:pt>
                <c:pt idx="5">
                  <c:v>Wave 10
Sept '20</c:v>
                </c:pt>
                <c:pt idx="6">
                  <c:v>Wave 11
Oct '20</c:v>
                </c:pt>
                <c:pt idx="7">
                  <c:v>Wave 12
Oct '20</c:v>
                </c:pt>
                <c:pt idx="8">
                  <c:v>Wave 13
Nov '20</c:v>
                </c:pt>
                <c:pt idx="9">
                  <c:v>Wave 14
Jan '21</c:v>
                </c:pt>
                <c:pt idx="10">
                  <c:v>Wave 15
Feb '21</c:v>
                </c:pt>
                <c:pt idx="11">
                  <c:v>Wave 16
May '21</c:v>
                </c:pt>
                <c:pt idx="12">
                  <c:v>Wave 17
Sept '21</c:v>
                </c:pt>
                <c:pt idx="13">
                  <c:v>Wave 18
Jan '22</c:v>
                </c:pt>
                <c:pt idx="14">
                  <c:v>Wave 19
Mar '22</c:v>
                </c:pt>
                <c:pt idx="15">
                  <c:v>Wave 20
Aug '22</c:v>
                </c:pt>
                <c:pt idx="16">
                  <c:v>Wave 21
Jan '23</c:v>
                </c:pt>
              </c:strCache>
            </c:strRef>
          </c:cat>
          <c:val>
            <c:numRef>
              <c:f>Sheet1!$C$2:$C$18</c:f>
              <c:numCache>
                <c:formatCode>0%</c:formatCode>
                <c:ptCount val="17"/>
                <c:pt idx="0">
                  <c:v>0.4</c:v>
                </c:pt>
                <c:pt idx="1">
                  <c:v>0.39</c:v>
                </c:pt>
                <c:pt idx="2">
                  <c:v>0.39</c:v>
                </c:pt>
                <c:pt idx="3">
                  <c:v>0.39</c:v>
                </c:pt>
                <c:pt idx="4">
                  <c:v>0.39</c:v>
                </c:pt>
                <c:pt idx="5">
                  <c:v>0.35</c:v>
                </c:pt>
                <c:pt idx="6">
                  <c:v>0.33</c:v>
                </c:pt>
                <c:pt idx="7">
                  <c:v>0.35</c:v>
                </c:pt>
                <c:pt idx="8">
                  <c:v>0.35</c:v>
                </c:pt>
                <c:pt idx="9">
                  <c:v>0.35</c:v>
                </c:pt>
                <c:pt idx="10">
                  <c:v>0.34</c:v>
                </c:pt>
                <c:pt idx="11">
                  <c:v>0.3</c:v>
                </c:pt>
                <c:pt idx="13">
                  <c:v>0.34</c:v>
                </c:pt>
                <c:pt idx="14">
                  <c:v>0.37</c:v>
                </c:pt>
                <c:pt idx="15">
                  <c:v>0.4</c:v>
                </c:pt>
                <c:pt idx="16">
                  <c:v>0.41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691-4F82-B440-1069BE2EF2D9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740925056"/>
        <c:axId val="740929648"/>
      </c:lineChart>
      <c:catAx>
        <c:axId val="74092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929648"/>
        <c:crosses val="autoZero"/>
        <c:auto val="1"/>
        <c:lblAlgn val="ctr"/>
        <c:lblOffset val="100"/>
        <c:noMultiLvlLbl val="0"/>
      </c:catAx>
      <c:valAx>
        <c:axId val="7409296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40925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Global Confidence spending</c:v>
                </c:pt>
              </c:strCache>
            </c:strRef>
          </c:tx>
          <c:spPr>
            <a:ln w="28575" cap="rnd">
              <a:solidFill>
                <a:schemeClr val="accent3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2E3-46E6-B583-26808DD61E2F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52E3-46E6-B583-26808DD61E2F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52E3-46E6-B583-26808DD61E2F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52E3-46E6-B583-26808DD61E2F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52E3-46E6-B583-26808DD61E2F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91-4F82-B440-1069BE2EF2D9}"/>
                </c:ext>
              </c:extLst>
            </c:dLbl>
            <c:dLbl>
              <c:idx val="11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9BD7-4E46-BA97-7E7076BDF7DC}"/>
                </c:ext>
              </c:extLst>
            </c:dLbl>
            <c:dLbl>
              <c:idx val="13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2E3-46E6-B583-26808DD61E2F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52E3-46E6-B583-26808DD61E2F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52E3-46E6-B583-26808DD61E2F}"/>
                </c:ext>
              </c:extLst>
            </c:dLbl>
            <c:dLbl>
              <c:idx val="16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2E3-46E6-B583-26808DD61E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Sheet1!$A$2:$A$18</c:f>
              <c:strCache>
                <c:ptCount val="17"/>
                <c:pt idx="0">
                  <c:v>Wave 5
May '20</c:v>
                </c:pt>
                <c:pt idx="1">
                  <c:v>Wave 6
June '20</c:v>
                </c:pt>
                <c:pt idx="2">
                  <c:v>Wave 7
June '20</c:v>
                </c:pt>
                <c:pt idx="3">
                  <c:v>Wave 8 
July '20</c:v>
                </c:pt>
                <c:pt idx="4">
                  <c:v>Wave 9
July '20</c:v>
                </c:pt>
                <c:pt idx="5">
                  <c:v>Wave 10
Sept '20</c:v>
                </c:pt>
                <c:pt idx="6">
                  <c:v>Wave 11
Oct '20</c:v>
                </c:pt>
                <c:pt idx="7">
                  <c:v>Wave 12
Oct '20</c:v>
                </c:pt>
                <c:pt idx="8">
                  <c:v>Wave 13
Nov '20</c:v>
                </c:pt>
                <c:pt idx="9">
                  <c:v>Wave 14
Jan '21</c:v>
                </c:pt>
                <c:pt idx="10">
                  <c:v>Wave 15
Feb '21</c:v>
                </c:pt>
                <c:pt idx="11">
                  <c:v>Wave 16
May '21</c:v>
                </c:pt>
                <c:pt idx="12">
                  <c:v>Wave 17
Sept '21</c:v>
                </c:pt>
                <c:pt idx="13">
                  <c:v>Wave 18
Jan '22</c:v>
                </c:pt>
                <c:pt idx="14">
                  <c:v>Wave 19
Mar '22</c:v>
                </c:pt>
                <c:pt idx="15">
                  <c:v>Wave 20
Aug '22</c:v>
                </c:pt>
                <c:pt idx="16">
                  <c:v>Wave 21
Jan '23</c:v>
                </c:pt>
              </c:strCache>
            </c:strRef>
          </c:cat>
          <c:val>
            <c:numRef>
              <c:f>Sheet1!$B$2:$B$18</c:f>
              <c:numCache>
                <c:formatCode>General</c:formatCode>
                <c:ptCount val="17"/>
                <c:pt idx="5" formatCode="0%">
                  <c:v>0.18</c:v>
                </c:pt>
                <c:pt idx="6" formatCode="0%">
                  <c:v>0.18</c:v>
                </c:pt>
                <c:pt idx="7" formatCode="0%">
                  <c:v>0.18</c:v>
                </c:pt>
                <c:pt idx="8" formatCode="0%">
                  <c:v>0.18</c:v>
                </c:pt>
                <c:pt idx="9" formatCode="0%">
                  <c:v>0.18</c:v>
                </c:pt>
                <c:pt idx="10" formatCode="0%">
                  <c:v>0.19</c:v>
                </c:pt>
                <c:pt idx="11" formatCode="0%">
                  <c:v>0.22</c:v>
                </c:pt>
                <c:pt idx="13" formatCode="0%">
                  <c:v>0.24</c:v>
                </c:pt>
                <c:pt idx="14" formatCode="0%">
                  <c:v>0.25</c:v>
                </c:pt>
                <c:pt idx="15" formatCode="0%">
                  <c:v>0.26</c:v>
                </c:pt>
                <c:pt idx="16" formatCode="0%">
                  <c:v>0.27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BD7-4E46-BA97-7E7076BDF7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Global Concern about personal financial security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2E3-46E6-B583-26808DD61E2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2E3-46E6-B583-26808DD61E2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2E3-46E6-B583-26808DD61E2F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2E3-46E6-B583-26808DD61E2F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52E3-46E6-B583-26808DD61E2F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D75-42D9-8FBB-201E9F63949F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D75-42D9-8FBB-201E9F63949F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D75-42D9-8FBB-201E9F63949F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D75-42D9-8FBB-201E9F63949F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D75-42D9-8FBB-201E9F63949F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D75-42D9-8FBB-201E9F63949F}"/>
                </c:ext>
              </c:extLst>
            </c:dLbl>
            <c:dLbl>
              <c:idx val="11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D75-42D9-8FBB-201E9F63949F}"/>
                </c:ext>
              </c:extLst>
            </c:dLbl>
            <c:dLbl>
              <c:idx val="13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D75-42D9-8FBB-201E9F63949F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D75-42D9-8FBB-201E9F63949F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D75-42D9-8FBB-201E9F63949F}"/>
                </c:ext>
              </c:extLst>
            </c:dLbl>
            <c:dLbl>
              <c:idx val="16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2E3-46E6-B583-26808DD61E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Sheet1!$A$2:$A$18</c:f>
              <c:strCache>
                <c:ptCount val="17"/>
                <c:pt idx="0">
                  <c:v>Wave 5
May '20</c:v>
                </c:pt>
                <c:pt idx="1">
                  <c:v>Wave 6
June '20</c:v>
                </c:pt>
                <c:pt idx="2">
                  <c:v>Wave 7
June '20</c:v>
                </c:pt>
                <c:pt idx="3">
                  <c:v>Wave 8 
July '20</c:v>
                </c:pt>
                <c:pt idx="4">
                  <c:v>Wave 9
July '20</c:v>
                </c:pt>
                <c:pt idx="5">
                  <c:v>Wave 10
Sept '20</c:v>
                </c:pt>
                <c:pt idx="6">
                  <c:v>Wave 11
Oct '20</c:v>
                </c:pt>
                <c:pt idx="7">
                  <c:v>Wave 12
Oct '20</c:v>
                </c:pt>
                <c:pt idx="8">
                  <c:v>Wave 13
Nov '20</c:v>
                </c:pt>
                <c:pt idx="9">
                  <c:v>Wave 14
Jan '21</c:v>
                </c:pt>
                <c:pt idx="10">
                  <c:v>Wave 15
Feb '21</c:v>
                </c:pt>
                <c:pt idx="11">
                  <c:v>Wave 16
May '21</c:v>
                </c:pt>
                <c:pt idx="12">
                  <c:v>Wave 17
Sept '21</c:v>
                </c:pt>
                <c:pt idx="13">
                  <c:v>Wave 18
Jan '22</c:v>
                </c:pt>
                <c:pt idx="14">
                  <c:v>Wave 19
Mar '22</c:v>
                </c:pt>
                <c:pt idx="15">
                  <c:v>Wave 20
Aug '22</c:v>
                </c:pt>
                <c:pt idx="16">
                  <c:v>Wave 21
Jan '23</c:v>
                </c:pt>
              </c:strCache>
            </c:strRef>
          </c:cat>
          <c:val>
            <c:numRef>
              <c:f>Sheet1!$C$2:$C$18</c:f>
              <c:numCache>
                <c:formatCode>0%</c:formatCode>
                <c:ptCount val="17"/>
                <c:pt idx="0">
                  <c:v>0.4</c:v>
                </c:pt>
                <c:pt idx="1">
                  <c:v>0.39</c:v>
                </c:pt>
                <c:pt idx="2">
                  <c:v>0.39</c:v>
                </c:pt>
                <c:pt idx="3">
                  <c:v>0.39</c:v>
                </c:pt>
                <c:pt idx="4">
                  <c:v>0.39</c:v>
                </c:pt>
                <c:pt idx="5">
                  <c:v>0.35</c:v>
                </c:pt>
                <c:pt idx="6">
                  <c:v>0.33</c:v>
                </c:pt>
                <c:pt idx="7">
                  <c:v>0.35</c:v>
                </c:pt>
                <c:pt idx="8">
                  <c:v>0.35</c:v>
                </c:pt>
                <c:pt idx="9">
                  <c:v>0.35</c:v>
                </c:pt>
                <c:pt idx="10">
                  <c:v>0.34</c:v>
                </c:pt>
                <c:pt idx="11">
                  <c:v>0.3</c:v>
                </c:pt>
                <c:pt idx="13">
                  <c:v>0.34</c:v>
                </c:pt>
                <c:pt idx="14">
                  <c:v>0.37</c:v>
                </c:pt>
                <c:pt idx="15">
                  <c:v>0.4</c:v>
                </c:pt>
                <c:pt idx="16">
                  <c:v>0.41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691-4F82-B440-1069BE2EF2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UK Confidence spending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2E3-46E6-B583-26808DD61E2F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2E3-46E6-B583-26808DD61E2F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52E3-46E6-B583-26808DD61E2F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52E3-46E6-B583-26808DD61E2F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52E3-46E6-B583-26808DD61E2F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52E3-46E6-B583-26808DD61E2F}"/>
                </c:ext>
              </c:extLst>
            </c:dLbl>
            <c:dLbl>
              <c:idx val="11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2E3-46E6-B583-26808DD61E2F}"/>
                </c:ext>
              </c:extLst>
            </c:dLbl>
            <c:dLbl>
              <c:idx val="13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2E3-46E6-B583-26808DD61E2F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52E3-46E6-B583-26808DD61E2F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52E3-46E6-B583-26808DD61E2F}"/>
                </c:ext>
              </c:extLst>
            </c:dLbl>
            <c:dLbl>
              <c:idx val="16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2E3-46E6-B583-26808DD61E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Sheet1!$A$2:$A$18</c:f>
              <c:strCache>
                <c:ptCount val="17"/>
                <c:pt idx="0">
                  <c:v>Wave 5
May '20</c:v>
                </c:pt>
                <c:pt idx="1">
                  <c:v>Wave 6
June '20</c:v>
                </c:pt>
                <c:pt idx="2">
                  <c:v>Wave 7
June '20</c:v>
                </c:pt>
                <c:pt idx="3">
                  <c:v>Wave 8 
July '20</c:v>
                </c:pt>
                <c:pt idx="4">
                  <c:v>Wave 9
July '20</c:v>
                </c:pt>
                <c:pt idx="5">
                  <c:v>Wave 10
Sept '20</c:v>
                </c:pt>
                <c:pt idx="6">
                  <c:v>Wave 11
Oct '20</c:v>
                </c:pt>
                <c:pt idx="7">
                  <c:v>Wave 12
Oct '20</c:v>
                </c:pt>
                <c:pt idx="8">
                  <c:v>Wave 13
Nov '20</c:v>
                </c:pt>
                <c:pt idx="9">
                  <c:v>Wave 14
Jan '21</c:v>
                </c:pt>
                <c:pt idx="10">
                  <c:v>Wave 15
Feb '21</c:v>
                </c:pt>
                <c:pt idx="11">
                  <c:v>Wave 16
May '21</c:v>
                </c:pt>
                <c:pt idx="12">
                  <c:v>Wave 17
Sept '21</c:v>
                </c:pt>
                <c:pt idx="13">
                  <c:v>Wave 18
Jan '22</c:v>
                </c:pt>
                <c:pt idx="14">
                  <c:v>Wave 19
Mar '22</c:v>
                </c:pt>
                <c:pt idx="15">
                  <c:v>Wave 20
Aug '22</c:v>
                </c:pt>
                <c:pt idx="16">
                  <c:v>Wave 21
Jan '23</c:v>
                </c:pt>
              </c:strCache>
            </c:strRef>
          </c:cat>
          <c:val>
            <c:numRef>
              <c:f>Sheet1!$D$2:$D$18</c:f>
              <c:numCache>
                <c:formatCode>General</c:formatCode>
                <c:ptCount val="17"/>
                <c:pt idx="5" formatCode="0%">
                  <c:v>0.21</c:v>
                </c:pt>
                <c:pt idx="6" formatCode="0%">
                  <c:v>0.17</c:v>
                </c:pt>
                <c:pt idx="7" formatCode="0%">
                  <c:v>0.18</c:v>
                </c:pt>
                <c:pt idx="8" formatCode="0%">
                  <c:v>0.22</c:v>
                </c:pt>
                <c:pt idx="9" formatCode="0%">
                  <c:v>0.18</c:v>
                </c:pt>
                <c:pt idx="10" formatCode="0%">
                  <c:v>0.2</c:v>
                </c:pt>
                <c:pt idx="11" formatCode="0%">
                  <c:v>0.27</c:v>
                </c:pt>
                <c:pt idx="13" formatCode="0%">
                  <c:v>0.22</c:v>
                </c:pt>
                <c:pt idx="14" formatCode="0%">
                  <c:v>0.2</c:v>
                </c:pt>
                <c:pt idx="15" formatCode="0%">
                  <c:v>0.16</c:v>
                </c:pt>
                <c:pt idx="16" formatCode="0%">
                  <c:v>0.16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2E8-4E05-BA70-B6456E2E58F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UK Concern about personal financial security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2E3-46E6-B583-26808DD61E2F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52E3-46E6-B583-26808DD61E2F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52E3-46E6-B583-26808DD61E2F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52E3-46E6-B583-26808DD61E2F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52E3-46E6-B583-26808DD61E2F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52E3-46E6-B583-26808DD61E2F}"/>
                </c:ext>
              </c:extLst>
            </c:dLbl>
            <c:dLbl>
              <c:idx val="11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2E3-46E6-B583-26808DD61E2F}"/>
                </c:ext>
              </c:extLst>
            </c:dLbl>
            <c:dLbl>
              <c:idx val="13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2E3-46E6-B583-26808DD61E2F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52E3-46E6-B583-26808DD61E2F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52E3-46E6-B583-26808DD61E2F}"/>
                </c:ext>
              </c:extLst>
            </c:dLbl>
            <c:dLbl>
              <c:idx val="16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2E3-46E6-B583-26808DD61E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Sheet1!$A$2:$A$18</c:f>
              <c:strCache>
                <c:ptCount val="17"/>
                <c:pt idx="0">
                  <c:v>Wave 5
May '20</c:v>
                </c:pt>
                <c:pt idx="1">
                  <c:v>Wave 6
June '20</c:v>
                </c:pt>
                <c:pt idx="2">
                  <c:v>Wave 7
June '20</c:v>
                </c:pt>
                <c:pt idx="3">
                  <c:v>Wave 8 
July '20</c:v>
                </c:pt>
                <c:pt idx="4">
                  <c:v>Wave 9
July '20</c:v>
                </c:pt>
                <c:pt idx="5">
                  <c:v>Wave 10
Sept '20</c:v>
                </c:pt>
                <c:pt idx="6">
                  <c:v>Wave 11
Oct '20</c:v>
                </c:pt>
                <c:pt idx="7">
                  <c:v>Wave 12
Oct '20</c:v>
                </c:pt>
                <c:pt idx="8">
                  <c:v>Wave 13
Nov '20</c:v>
                </c:pt>
                <c:pt idx="9">
                  <c:v>Wave 14
Jan '21</c:v>
                </c:pt>
                <c:pt idx="10">
                  <c:v>Wave 15
Feb '21</c:v>
                </c:pt>
                <c:pt idx="11">
                  <c:v>Wave 16
May '21</c:v>
                </c:pt>
                <c:pt idx="12">
                  <c:v>Wave 17
Sept '21</c:v>
                </c:pt>
                <c:pt idx="13">
                  <c:v>Wave 18
Jan '22</c:v>
                </c:pt>
                <c:pt idx="14">
                  <c:v>Wave 19
Mar '22</c:v>
                </c:pt>
                <c:pt idx="15">
                  <c:v>Wave 20
Aug '22</c:v>
                </c:pt>
                <c:pt idx="16">
                  <c:v>Wave 21
Jan '23</c:v>
                </c:pt>
              </c:strCache>
            </c:strRef>
          </c:cat>
          <c:val>
            <c:numRef>
              <c:f>Sheet1!$E$2:$E$18</c:f>
              <c:numCache>
                <c:formatCode>General</c:formatCode>
                <c:ptCount val="17"/>
                <c:pt idx="5" formatCode="0%">
                  <c:v>0.24</c:v>
                </c:pt>
                <c:pt idx="6" formatCode="0%">
                  <c:v>0.26</c:v>
                </c:pt>
                <c:pt idx="7" formatCode="0%">
                  <c:v>0.28000000000000003</c:v>
                </c:pt>
                <c:pt idx="8" formatCode="0%">
                  <c:v>0.25</c:v>
                </c:pt>
                <c:pt idx="9" formatCode="0%">
                  <c:v>0.27</c:v>
                </c:pt>
                <c:pt idx="10" formatCode="0%">
                  <c:v>0.26</c:v>
                </c:pt>
                <c:pt idx="11" formatCode="0%">
                  <c:v>0.18</c:v>
                </c:pt>
                <c:pt idx="13" formatCode="0%">
                  <c:v>0.27</c:v>
                </c:pt>
                <c:pt idx="14" formatCode="0%">
                  <c:v>0.38</c:v>
                </c:pt>
                <c:pt idx="15" formatCode="0%">
                  <c:v>0.42</c:v>
                </c:pt>
                <c:pt idx="16" formatCode="0%">
                  <c:v>0.37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2E8-4E05-BA70-B6456E2E58F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740925056"/>
        <c:axId val="740929648"/>
      </c:lineChart>
      <c:catAx>
        <c:axId val="74092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929648"/>
        <c:crosses val="autoZero"/>
        <c:auto val="1"/>
        <c:lblAlgn val="ctr"/>
        <c:lblOffset val="100"/>
        <c:noMultiLvlLbl val="0"/>
      </c:catAx>
      <c:valAx>
        <c:axId val="7409296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40925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9739809629052916E-2"/>
          <c:y val="0.12454355908606475"/>
          <c:w val="0.8365336595606303"/>
          <c:h val="0.589965426791881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Worried about employment</c:v>
                </c:pt>
              </c:strCache>
            </c:strRef>
          </c:tx>
          <c:spPr>
            <a:solidFill>
              <a:srgbClr val="00589C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589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ABD-4CCA-B11D-2B5FE60A8FB5}"/>
              </c:ext>
            </c:extLst>
          </c:dPt>
          <c:dPt>
            <c:idx val="2"/>
            <c:invertIfNegative val="0"/>
            <c:bubble3D val="0"/>
            <c:spPr>
              <a:solidFill>
                <a:srgbClr val="00589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ABD-4CCA-B11D-2B5FE60A8FB5}"/>
              </c:ext>
            </c:extLst>
          </c:dPt>
          <c:dPt>
            <c:idx val="3"/>
            <c:invertIfNegative val="0"/>
            <c:bubble3D val="0"/>
            <c:spPr>
              <a:solidFill>
                <a:srgbClr val="00589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103-4008-B917-C588BDFEF48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Global</c:v>
                </c:pt>
                <c:pt idx="1">
                  <c:v>Europe</c:v>
                </c:pt>
                <c:pt idx="2">
                  <c:v>APAC &amp; MENA</c:v>
                </c:pt>
                <c:pt idx="3">
                  <c:v>The Americas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0.22</c:v>
                </c:pt>
                <c:pt idx="3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ABD-4CCA-B11D-2B5FE60A8FB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 reduced employment</c:v>
                </c:pt>
              </c:strCache>
            </c:strRef>
          </c:tx>
          <c:spPr>
            <a:solidFill>
              <a:srgbClr val="3AC0D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>
                  <a:defRPr sz="1197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Global</c:v>
                </c:pt>
                <c:pt idx="1">
                  <c:v>Europe</c:v>
                </c:pt>
                <c:pt idx="2">
                  <c:v>APAC &amp; MENA</c:v>
                </c:pt>
                <c:pt idx="3">
                  <c:v>The Americas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0.1</c:v>
                </c:pt>
                <c:pt idx="1">
                  <c:v>0.08</c:v>
                </c:pt>
                <c:pt idx="2">
                  <c:v>0.12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ABD-4CCA-B11D-2B5FE60A8FB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78"/>
        <c:axId val="526180848"/>
        <c:axId val="526183144"/>
      </c:barChart>
      <c:catAx>
        <c:axId val="526180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26183144"/>
        <c:crosses val="autoZero"/>
        <c:auto val="1"/>
        <c:lblAlgn val="ctr"/>
        <c:lblOffset val="100"/>
        <c:noMultiLvlLbl val="0"/>
      </c:catAx>
      <c:valAx>
        <c:axId val="526183144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526180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5.8881971823952577E-4"/>
          <c:y val="0.82345350506996706"/>
          <c:w val="0.98572354680712593"/>
          <c:h val="0.174208923220611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Worried or in reduced employment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0"/>
              <c:layout>
                <c:manualLayout>
                  <c:x val="-2.5736765538453766E-2"/>
                  <c:y val="5.5738691642418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91-4F82-B440-1069BE2EF2D9}"/>
                </c:ext>
              </c:extLst>
            </c:dLbl>
            <c:dLbl>
              <c:idx val="11"/>
              <c:layout>
                <c:manualLayout>
                  <c:x val="-1.8484960614314719E-2"/>
                  <c:y val="3.794503750397899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9BD7-4E46-BA97-7E7076BDF7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Sheet1!$A$2:$A$17</c:f>
              <c:strCache>
                <c:ptCount val="16"/>
                <c:pt idx="0">
                  <c:v>Wave 5
May 20'</c:v>
                </c:pt>
                <c:pt idx="1">
                  <c:v>Wave 6
Jun 20'</c:v>
                </c:pt>
                <c:pt idx="2">
                  <c:v>Wave 7
Jun 20'</c:v>
                </c:pt>
                <c:pt idx="3">
                  <c:v>Wave 8 
Jul 20'</c:v>
                </c:pt>
                <c:pt idx="4">
                  <c:v>Wave 9
Jul 20'</c:v>
                </c:pt>
                <c:pt idx="5">
                  <c:v>Wave 10
Sep 20'</c:v>
                </c:pt>
                <c:pt idx="6">
                  <c:v>Wave 11
Oct 20'</c:v>
                </c:pt>
                <c:pt idx="7">
                  <c:v>Wave 12
Oct 20'</c:v>
                </c:pt>
                <c:pt idx="8">
                  <c:v>Wave 13
Nov 20'</c:v>
                </c:pt>
                <c:pt idx="9">
                  <c:v>Wave 14
Jan 21'</c:v>
                </c:pt>
                <c:pt idx="10">
                  <c:v>Wave 15
Feb 21'</c:v>
                </c:pt>
                <c:pt idx="11">
                  <c:v>Wave 16
May 21'</c:v>
                </c:pt>
                <c:pt idx="12">
                  <c:v>Wave 18
Jan 22'</c:v>
                </c:pt>
                <c:pt idx="13">
                  <c:v>Wave 19
Mar 22'</c:v>
                </c:pt>
                <c:pt idx="14">
                  <c:v>Wave 20
Aug 22'</c:v>
                </c:pt>
                <c:pt idx="15">
                  <c:v>Wave 21
Jan 23'</c:v>
                </c:pt>
              </c:strCache>
            </c:strRef>
          </c:cat>
          <c:val>
            <c:numRef>
              <c:f>Sheet1!$B$2:$B$17</c:f>
              <c:numCache>
                <c:formatCode>0%</c:formatCode>
                <c:ptCount val="16"/>
                <c:pt idx="0">
                  <c:v>0.46</c:v>
                </c:pt>
                <c:pt idx="1">
                  <c:v>0.45</c:v>
                </c:pt>
                <c:pt idx="2">
                  <c:v>0.44</c:v>
                </c:pt>
                <c:pt idx="3">
                  <c:v>0.44</c:v>
                </c:pt>
                <c:pt idx="4">
                  <c:v>0.45</c:v>
                </c:pt>
                <c:pt idx="5">
                  <c:v>0.41</c:v>
                </c:pt>
                <c:pt idx="6">
                  <c:v>0.41</c:v>
                </c:pt>
                <c:pt idx="7">
                  <c:v>0.41</c:v>
                </c:pt>
                <c:pt idx="8">
                  <c:v>0.42</c:v>
                </c:pt>
                <c:pt idx="9">
                  <c:v>0.41</c:v>
                </c:pt>
                <c:pt idx="10">
                  <c:v>0.4</c:v>
                </c:pt>
                <c:pt idx="11">
                  <c:v>0.38</c:v>
                </c:pt>
                <c:pt idx="12">
                  <c:v>0.37</c:v>
                </c:pt>
                <c:pt idx="13">
                  <c:v>0.37</c:v>
                </c:pt>
                <c:pt idx="14">
                  <c:v>0.35</c:v>
                </c:pt>
                <c:pt idx="15">
                  <c:v>0.35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BD7-4E46-BA97-7E7076BDF7DC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740925056"/>
        <c:axId val="740929648"/>
      </c:lineChart>
      <c:catAx>
        <c:axId val="74092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929648"/>
        <c:crosses val="autoZero"/>
        <c:auto val="1"/>
        <c:lblAlgn val="ctr"/>
        <c:lblOffset val="100"/>
        <c:noMultiLvlLbl val="0"/>
      </c:catAx>
      <c:valAx>
        <c:axId val="740929648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925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6036323358178451"/>
          <c:y val="7.3094948919763161E-2"/>
          <c:w val="0.530124113833362"/>
          <c:h val="0.7853629695750146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 21
Jan 23'</c:v>
                </c:pt>
              </c:strCache>
            </c:strRef>
          </c:tx>
          <c:spPr>
            <a:solidFill>
              <a:srgbClr val="50E3C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Utility bills</c:v>
                </c:pt>
                <c:pt idx="1">
                  <c:v>Vacations/holidays</c:v>
                </c:pt>
                <c:pt idx="2">
                  <c:v>Healthcare</c:v>
                </c:pt>
                <c:pt idx="3">
                  <c:v>Personal care and hygiene </c:v>
                </c:pt>
                <c:pt idx="4">
                  <c:v>Going out to eat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0.44</c:v>
                </c:pt>
                <c:pt idx="1">
                  <c:v>0.32</c:v>
                </c:pt>
                <c:pt idx="2">
                  <c:v>0.31</c:v>
                </c:pt>
                <c:pt idx="3">
                  <c:v>0.28999999999999998</c:v>
                </c:pt>
                <c:pt idx="4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0F-3A41-86A9-9BABFEB6691C}"/>
            </c:ext>
          </c:extLst>
        </c:ser>
        <c:ser>
          <c:idx val="3"/>
          <c:order val="1"/>
          <c:tx>
            <c:strRef>
              <c:f>Sheet1!$E$1</c:f>
              <c:strCache>
                <c:ptCount val="1"/>
                <c:pt idx="0">
                  <c:v>Wave 18
Jan 22'</c:v>
                </c:pt>
              </c:strCache>
            </c:strRef>
          </c:tx>
          <c:spPr>
            <a:solidFill>
              <a:srgbClr val="3AC0D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Utility bills</c:v>
                </c:pt>
                <c:pt idx="1">
                  <c:v>Vacations/holidays</c:v>
                </c:pt>
                <c:pt idx="2">
                  <c:v>Healthcare</c:v>
                </c:pt>
                <c:pt idx="3">
                  <c:v>Personal care and hygiene </c:v>
                </c:pt>
                <c:pt idx="4">
                  <c:v>Going out to eat</c:v>
                </c:pt>
              </c:strCache>
            </c:strRef>
          </c:cat>
          <c:val>
            <c:numRef>
              <c:f>Sheet1!$E$2:$E$6</c:f>
              <c:numCache>
                <c:formatCode>0%</c:formatCode>
                <c:ptCount val="5"/>
                <c:pt idx="0">
                  <c:v>0.33</c:v>
                </c:pt>
                <c:pt idx="1">
                  <c:v>0.26</c:v>
                </c:pt>
                <c:pt idx="2">
                  <c:v>0.28000000000000003</c:v>
                </c:pt>
                <c:pt idx="3">
                  <c:v>0.27</c:v>
                </c:pt>
                <c:pt idx="4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8-4F7E-9ADF-657BF273941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396353648"/>
        <c:axId val="396352336"/>
      </c:barChart>
      <c:catAx>
        <c:axId val="3963536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396352336"/>
        <c:crosses val="autoZero"/>
        <c:auto val="1"/>
        <c:lblAlgn val="ctr"/>
        <c:lblOffset val="100"/>
        <c:noMultiLvlLbl val="0"/>
      </c:catAx>
      <c:valAx>
        <c:axId val="39635233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96353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5306473499138421"/>
          <c:y val="0.8636170288261229"/>
          <c:w val="0.47849854463587776"/>
          <c:h val="0.136382965069239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Utility bills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layout>
                <c:manualLayout>
                  <c:x val="-2.2430471500092589E-2"/>
                  <c:y val="2.99530228110060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0C41-45EB-A617-963E67B37B35}"/>
                </c:ext>
              </c:extLst>
            </c:dLbl>
            <c:dLbl>
              <c:idx val="6"/>
              <c:layout>
                <c:manualLayout>
                  <c:x val="-2.7940961564028078E-2"/>
                  <c:y val="2.375318595946868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0C41-45EB-A617-963E67B37B35}"/>
                </c:ext>
              </c:extLst>
            </c:dLbl>
            <c:dLbl>
              <c:idx val="7"/>
              <c:layout>
                <c:manualLayout>
                  <c:x val="-2.353256951287962E-2"/>
                  <c:y val="4.545261493984938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0C41-45EB-A617-963E67B37B35}"/>
                </c:ext>
              </c:extLst>
            </c:dLbl>
            <c:dLbl>
              <c:idx val="8"/>
              <c:layout>
                <c:manualLayout>
                  <c:x val="-1.471578541058279E-2"/>
                  <c:y val="4.85525333656179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0C41-45EB-A617-963E67B37B35}"/>
                </c:ext>
              </c:extLst>
            </c:dLbl>
            <c:dLbl>
              <c:idx val="10"/>
              <c:layout>
                <c:manualLayout>
                  <c:x val="-2.5736765538453766E-2"/>
                  <c:y val="5.5738691642418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91-4F82-B440-1069BE2EF2D9}"/>
                </c:ext>
              </c:extLst>
            </c:dLbl>
            <c:dLbl>
              <c:idx val="11"/>
              <c:layout>
                <c:manualLayout>
                  <c:x val="-1.8484960614314719E-2"/>
                  <c:y val="3.794503750397899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9BD7-4E46-BA97-7E7076BDF7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Sheet1!$A$5:$A$17</c:f>
              <c:strCache>
                <c:ptCount val="13"/>
                <c:pt idx="0">
                  <c:v>Wave 8 
Jul 20'</c:v>
                </c:pt>
                <c:pt idx="1">
                  <c:v>Wave 9
Jul 20'</c:v>
                </c:pt>
                <c:pt idx="2">
                  <c:v>Wave 10
Sep 20'</c:v>
                </c:pt>
                <c:pt idx="3">
                  <c:v>Wave 11
Oct 20'</c:v>
                </c:pt>
                <c:pt idx="4">
                  <c:v>Wave 12
Oct 20'</c:v>
                </c:pt>
                <c:pt idx="5">
                  <c:v>Wave 13
Nov 20'</c:v>
                </c:pt>
                <c:pt idx="6">
                  <c:v>Wave 14
Jan 21'</c:v>
                </c:pt>
                <c:pt idx="7">
                  <c:v>Wave 15
Feb 21'</c:v>
                </c:pt>
                <c:pt idx="8">
                  <c:v>Wave 16
May 21'</c:v>
                </c:pt>
                <c:pt idx="9">
                  <c:v>Wave 18
Jan 22'</c:v>
                </c:pt>
                <c:pt idx="10">
                  <c:v>Wave 19
Mar 22'</c:v>
                </c:pt>
                <c:pt idx="11">
                  <c:v>Wave 20
Aug 22'</c:v>
                </c:pt>
                <c:pt idx="12">
                  <c:v>Wave 21
Jan 23'</c:v>
                </c:pt>
              </c:strCache>
            </c:strRef>
          </c:cat>
          <c:val>
            <c:numRef>
              <c:f>Sheet1!$B$5:$B$17</c:f>
              <c:numCache>
                <c:formatCode>General</c:formatCode>
                <c:ptCount val="13"/>
                <c:pt idx="2" formatCode="0%">
                  <c:v>0.23</c:v>
                </c:pt>
                <c:pt idx="3" formatCode="0%">
                  <c:v>0.23</c:v>
                </c:pt>
                <c:pt idx="4" formatCode="0%">
                  <c:v>0.24</c:v>
                </c:pt>
                <c:pt idx="5" formatCode="0%">
                  <c:v>0.2</c:v>
                </c:pt>
                <c:pt idx="6" formatCode="0%">
                  <c:v>0.23</c:v>
                </c:pt>
                <c:pt idx="7" formatCode="0%">
                  <c:v>0.21</c:v>
                </c:pt>
                <c:pt idx="8" formatCode="0%">
                  <c:v>0.24</c:v>
                </c:pt>
                <c:pt idx="9" formatCode="0%">
                  <c:v>0.33</c:v>
                </c:pt>
                <c:pt idx="10" formatCode="0%">
                  <c:v>0.42</c:v>
                </c:pt>
                <c:pt idx="11" formatCode="0%">
                  <c:v>0.47</c:v>
                </c:pt>
                <c:pt idx="12" formatCode="0%">
                  <c:v>0.44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BD7-4E46-BA97-7E7076BDF7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Personal care and hygiene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8"/>
              <c:layout>
                <c:manualLayout>
                  <c:x val="-3.6253557520317656E-2"/>
                  <c:y val="-7.62902220648036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9B-4ECB-B079-9B7C2AB5B5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accent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Sheet1!$A$5:$A$17</c:f>
              <c:strCache>
                <c:ptCount val="13"/>
                <c:pt idx="0">
                  <c:v>Wave 8 
Jul 20'</c:v>
                </c:pt>
                <c:pt idx="1">
                  <c:v>Wave 9
Jul 20'</c:v>
                </c:pt>
                <c:pt idx="2">
                  <c:v>Wave 10
Sep 20'</c:v>
                </c:pt>
                <c:pt idx="3">
                  <c:v>Wave 11
Oct 20'</c:v>
                </c:pt>
                <c:pt idx="4">
                  <c:v>Wave 12
Oct 20'</c:v>
                </c:pt>
                <c:pt idx="5">
                  <c:v>Wave 13
Nov 20'</c:v>
                </c:pt>
                <c:pt idx="6">
                  <c:v>Wave 14
Jan 21'</c:v>
                </c:pt>
                <c:pt idx="7">
                  <c:v>Wave 15
Feb 21'</c:v>
                </c:pt>
                <c:pt idx="8">
                  <c:v>Wave 16
May 21'</c:v>
                </c:pt>
                <c:pt idx="9">
                  <c:v>Wave 18
Jan 22'</c:v>
                </c:pt>
                <c:pt idx="10">
                  <c:v>Wave 19
Mar 22'</c:v>
                </c:pt>
                <c:pt idx="11">
                  <c:v>Wave 20
Aug 22'</c:v>
                </c:pt>
                <c:pt idx="12">
                  <c:v>Wave 21
Jan 23'</c:v>
                </c:pt>
              </c:strCache>
            </c:strRef>
          </c:cat>
          <c:val>
            <c:numRef>
              <c:f>Sheet1!$C$5:$C$17</c:f>
              <c:numCache>
                <c:formatCode>0%</c:formatCode>
                <c:ptCount val="13"/>
                <c:pt idx="0">
                  <c:v>0.37</c:v>
                </c:pt>
                <c:pt idx="1">
                  <c:v>0.36</c:v>
                </c:pt>
                <c:pt idx="2">
                  <c:v>0.34</c:v>
                </c:pt>
                <c:pt idx="3">
                  <c:v>0.32</c:v>
                </c:pt>
                <c:pt idx="4">
                  <c:v>0.33</c:v>
                </c:pt>
                <c:pt idx="5">
                  <c:v>0.28000000000000003</c:v>
                </c:pt>
                <c:pt idx="6">
                  <c:v>0.28999999999999998</c:v>
                </c:pt>
                <c:pt idx="7">
                  <c:v>0.25</c:v>
                </c:pt>
                <c:pt idx="8">
                  <c:v>0.28000000000000003</c:v>
                </c:pt>
                <c:pt idx="9">
                  <c:v>0.27</c:v>
                </c:pt>
                <c:pt idx="10">
                  <c:v>0.31</c:v>
                </c:pt>
                <c:pt idx="11">
                  <c:v>0.31</c:v>
                </c:pt>
                <c:pt idx="12">
                  <c:v>0.28999999999999998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C41-45EB-A617-963E67B37B3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Healthcare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layout>
                <c:manualLayout>
                  <c:x val="-9.8642111113000984E-4"/>
                  <c:y val="1.10435204138170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0C41-45EB-A617-963E67B37B35}"/>
                </c:ext>
              </c:extLst>
            </c:dLbl>
            <c:dLbl>
              <c:idx val="6"/>
              <c:layout>
                <c:manualLayout>
                  <c:x val="-1.6415793290149683E-2"/>
                  <c:y val="2.65431125426604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0C41-45EB-A617-963E67B37B35}"/>
                </c:ext>
              </c:extLst>
            </c:dLbl>
            <c:dLbl>
              <c:idx val="7"/>
              <c:layout>
                <c:manualLayout>
                  <c:x val="-1.8619989315723912E-2"/>
                  <c:y val="2.65431125426603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0C41-45EB-A617-963E67B37B35}"/>
                </c:ext>
              </c:extLst>
            </c:dLbl>
            <c:dLbl>
              <c:idx val="8"/>
              <c:layout>
                <c:manualLayout>
                  <c:x val="-9.8032052134270024E-3"/>
                  <c:y val="-5.84965679263639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69B-4ECB-B079-9B7C2AB5B55F}"/>
                </c:ext>
              </c:extLst>
            </c:dLbl>
            <c:dLbl>
              <c:idx val="9"/>
              <c:layout>
                <c:manualLayout>
                  <c:x val="-4.396824360982745E-2"/>
                  <c:y val="-6.56140295817399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69B-4ECB-B079-9B7C2AB5B55F}"/>
                </c:ext>
              </c:extLst>
            </c:dLbl>
            <c:dLbl>
              <c:idx val="10"/>
              <c:layout>
                <c:manualLayout>
                  <c:x val="-4.1764047584253221E-2"/>
                  <c:y val="-4.07029137879243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69B-4ECB-B079-9B7C2AB5B55F}"/>
                </c:ext>
              </c:extLst>
            </c:dLbl>
            <c:dLbl>
              <c:idx val="11"/>
              <c:layout>
                <c:manualLayout>
                  <c:x val="-2.0885191239171236E-3"/>
                  <c:y val="-8.6743363387328902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C41-45EB-A617-963E67B37B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rgbClr val="E40049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Sheet1!$A$5:$A$17</c:f>
              <c:strCache>
                <c:ptCount val="13"/>
                <c:pt idx="0">
                  <c:v>Wave 8 
Jul 20'</c:v>
                </c:pt>
                <c:pt idx="1">
                  <c:v>Wave 9
Jul 20'</c:v>
                </c:pt>
                <c:pt idx="2">
                  <c:v>Wave 10
Sep 20'</c:v>
                </c:pt>
                <c:pt idx="3">
                  <c:v>Wave 11
Oct 20'</c:v>
                </c:pt>
                <c:pt idx="4">
                  <c:v>Wave 12
Oct 20'</c:v>
                </c:pt>
                <c:pt idx="5">
                  <c:v>Wave 13
Nov 20'</c:v>
                </c:pt>
                <c:pt idx="6">
                  <c:v>Wave 14
Jan 21'</c:v>
                </c:pt>
                <c:pt idx="7">
                  <c:v>Wave 15
Feb 21'</c:v>
                </c:pt>
                <c:pt idx="8">
                  <c:v>Wave 16
May 21'</c:v>
                </c:pt>
                <c:pt idx="9">
                  <c:v>Wave 18
Jan 22'</c:v>
                </c:pt>
                <c:pt idx="10">
                  <c:v>Wave 19
Mar 22'</c:v>
                </c:pt>
                <c:pt idx="11">
                  <c:v>Wave 20
Aug 22'</c:v>
                </c:pt>
                <c:pt idx="12">
                  <c:v>Wave 21
Jan 23'</c:v>
                </c:pt>
              </c:strCache>
            </c:strRef>
          </c:cat>
          <c:val>
            <c:numRef>
              <c:f>Sheet1!$D$5:$D$17</c:f>
              <c:numCache>
                <c:formatCode>0%</c:formatCode>
                <c:ptCount val="13"/>
                <c:pt idx="0">
                  <c:v>0.32</c:v>
                </c:pt>
                <c:pt idx="1">
                  <c:v>0.32</c:v>
                </c:pt>
                <c:pt idx="2">
                  <c:v>0.27</c:v>
                </c:pt>
                <c:pt idx="3">
                  <c:v>0.26</c:v>
                </c:pt>
                <c:pt idx="4">
                  <c:v>0.28000000000000003</c:v>
                </c:pt>
                <c:pt idx="5">
                  <c:v>0.26</c:v>
                </c:pt>
                <c:pt idx="6">
                  <c:v>0.27</c:v>
                </c:pt>
                <c:pt idx="7">
                  <c:v>0.25</c:v>
                </c:pt>
                <c:pt idx="8">
                  <c:v>0.28000000000000003</c:v>
                </c:pt>
                <c:pt idx="9">
                  <c:v>0.28000000000000003</c:v>
                </c:pt>
                <c:pt idx="10">
                  <c:v>0.3</c:v>
                </c:pt>
                <c:pt idx="11">
                  <c:v>0.31</c:v>
                </c:pt>
                <c:pt idx="12">
                  <c:v>0.31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C41-45EB-A617-963E67B37B3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Vacation/holiday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layout>
                <c:manualLayout>
                  <c:x val="-2.8538871430807859E-2"/>
                  <c:y val="-3.85551743984815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0C41-45EB-A617-963E67B37B35}"/>
                </c:ext>
              </c:extLst>
            </c:dLbl>
            <c:dLbl>
              <c:idx val="7"/>
              <c:layout>
                <c:manualLayout>
                  <c:x val="2.3198729272312511E-3"/>
                  <c:y val="-4.165509282425030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0C41-45EB-A617-963E67B37B35}"/>
                </c:ext>
              </c:extLst>
            </c:dLbl>
            <c:dLbl>
              <c:idx val="8"/>
              <c:layout>
                <c:manualLayout>
                  <c:x val="-4.1764047584253304E-2"/>
                  <c:y val="2.39364960962995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69B-4ECB-B079-9B7C2AB5B55F}"/>
                </c:ext>
              </c:extLst>
            </c:dLbl>
            <c:dLbl>
              <c:idx val="9"/>
              <c:layout>
                <c:manualLayout>
                  <c:x val="-1.2007401239001148E-2"/>
                  <c:y val="-7.510589760700943E-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69B-4ECB-B079-9B7C2AB5B55F}"/>
                </c:ext>
              </c:extLst>
            </c:dLbl>
            <c:dLbl>
              <c:idx val="10"/>
              <c:layout>
                <c:manualLayout>
                  <c:x val="5.6261669655926737E-3"/>
                  <c:y val="-4.42616446156122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9525205762566779E-2"/>
                      <c:h val="5.6494991997058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669B-4ECB-B079-9B7C2AB5B55F}"/>
                </c:ext>
              </c:extLst>
            </c:dLbl>
            <c:dLbl>
              <c:idx val="11"/>
              <c:layout>
                <c:manualLayout>
                  <c:x val="1.2177749144442181E-3"/>
                  <c:y val="1.97955102827705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C41-45EB-A617-963E67B37B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accent4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Sheet1!$A$5:$A$17</c:f>
              <c:strCache>
                <c:ptCount val="13"/>
                <c:pt idx="0">
                  <c:v>Wave 8 
Jul 20'</c:v>
                </c:pt>
                <c:pt idx="1">
                  <c:v>Wave 9
Jul 20'</c:v>
                </c:pt>
                <c:pt idx="2">
                  <c:v>Wave 10
Sep 20'</c:v>
                </c:pt>
                <c:pt idx="3">
                  <c:v>Wave 11
Oct 20'</c:v>
                </c:pt>
                <c:pt idx="4">
                  <c:v>Wave 12
Oct 20'</c:v>
                </c:pt>
                <c:pt idx="5">
                  <c:v>Wave 13
Nov 20'</c:v>
                </c:pt>
                <c:pt idx="6">
                  <c:v>Wave 14
Jan 21'</c:v>
                </c:pt>
                <c:pt idx="7">
                  <c:v>Wave 15
Feb 21'</c:v>
                </c:pt>
                <c:pt idx="8">
                  <c:v>Wave 16
May 21'</c:v>
                </c:pt>
                <c:pt idx="9">
                  <c:v>Wave 18
Jan 22'</c:v>
                </c:pt>
                <c:pt idx="10">
                  <c:v>Wave 19
Mar 22'</c:v>
                </c:pt>
                <c:pt idx="11">
                  <c:v>Wave 20
Aug 22'</c:v>
                </c:pt>
                <c:pt idx="12">
                  <c:v>Wave 21
Jan 23'</c:v>
                </c:pt>
              </c:strCache>
            </c:strRef>
          </c:cat>
          <c:val>
            <c:numRef>
              <c:f>Sheet1!$E$5:$E$17</c:f>
              <c:numCache>
                <c:formatCode>0%</c:formatCode>
                <c:ptCount val="13"/>
                <c:pt idx="0">
                  <c:v>0.14000000000000001</c:v>
                </c:pt>
                <c:pt idx="1">
                  <c:v>0.13</c:v>
                </c:pt>
                <c:pt idx="2">
                  <c:v>0.12</c:v>
                </c:pt>
                <c:pt idx="3">
                  <c:v>0.11</c:v>
                </c:pt>
                <c:pt idx="4">
                  <c:v>0.11</c:v>
                </c:pt>
                <c:pt idx="5">
                  <c:v>0.24</c:v>
                </c:pt>
                <c:pt idx="6">
                  <c:v>0.24</c:v>
                </c:pt>
                <c:pt idx="7">
                  <c:v>0.27</c:v>
                </c:pt>
                <c:pt idx="8">
                  <c:v>0.26</c:v>
                </c:pt>
                <c:pt idx="9">
                  <c:v>0.26</c:v>
                </c:pt>
                <c:pt idx="10">
                  <c:v>0.31</c:v>
                </c:pt>
                <c:pt idx="11">
                  <c:v>0.28999999999999998</c:v>
                </c:pt>
                <c:pt idx="12">
                  <c:v>0.32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C41-45EB-A617-963E67B37B35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Going out to eat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dLbl>
              <c:idx val="8"/>
              <c:layout>
                <c:manualLayout>
                  <c:x val="3.4219709400183651E-3"/>
                  <c:y val="-2.58974996106795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69B-4ECB-B079-9B7C2AB5B55F}"/>
                </c:ext>
              </c:extLst>
            </c:dLbl>
            <c:dLbl>
              <c:idx val="9"/>
              <c:layout>
                <c:manualLayout>
                  <c:x val="-3.9559851558678999E-2"/>
                  <c:y val="2.33542411104584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69B-4ECB-B079-9B7C2AB5B55F}"/>
                </c:ext>
              </c:extLst>
            </c:dLbl>
            <c:dLbl>
              <c:idx val="10"/>
              <c:layout>
                <c:manualLayout>
                  <c:x val="-1.7517891302936718E-2"/>
                  <c:y val="5.18240877319619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69B-4ECB-B079-9B7C2AB5B55F}"/>
                </c:ext>
              </c:extLst>
            </c:dLbl>
            <c:dLbl>
              <c:idx val="11"/>
              <c:layout>
                <c:manualLayout>
                  <c:x val="-1.9722087328510947E-2"/>
                  <c:y val="2.691297193814639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C41-45EB-A617-963E67B37B35}"/>
                </c:ext>
              </c:extLst>
            </c:dLbl>
            <c:dLbl>
              <c:idx val="12"/>
              <c:layout>
                <c:manualLayout>
                  <c:x val="-9.8032052134269208E-3"/>
                  <c:y val="4.514262309727250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43C-4F95-A2EC-572038CD1C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accent5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Sheet1!$A$5:$A$17</c:f>
              <c:strCache>
                <c:ptCount val="13"/>
                <c:pt idx="0">
                  <c:v>Wave 8 
Jul 20'</c:v>
                </c:pt>
                <c:pt idx="1">
                  <c:v>Wave 9
Jul 20'</c:v>
                </c:pt>
                <c:pt idx="2">
                  <c:v>Wave 10
Sep 20'</c:v>
                </c:pt>
                <c:pt idx="3">
                  <c:v>Wave 11
Oct 20'</c:v>
                </c:pt>
                <c:pt idx="4">
                  <c:v>Wave 12
Oct 20'</c:v>
                </c:pt>
                <c:pt idx="5">
                  <c:v>Wave 13
Nov 20'</c:v>
                </c:pt>
                <c:pt idx="6">
                  <c:v>Wave 14
Jan 21'</c:v>
                </c:pt>
                <c:pt idx="7">
                  <c:v>Wave 15
Feb 21'</c:v>
                </c:pt>
                <c:pt idx="8">
                  <c:v>Wave 16
May 21'</c:v>
                </c:pt>
                <c:pt idx="9">
                  <c:v>Wave 18
Jan 22'</c:v>
                </c:pt>
                <c:pt idx="10">
                  <c:v>Wave 19
Mar 22'</c:v>
                </c:pt>
                <c:pt idx="11">
                  <c:v>Wave 20
Aug 22'</c:v>
                </c:pt>
                <c:pt idx="12">
                  <c:v>Wave 21
Jan 23'</c:v>
                </c:pt>
              </c:strCache>
            </c:strRef>
          </c:cat>
          <c:val>
            <c:numRef>
              <c:f>Sheet1!$F$5:$F$17</c:f>
              <c:numCache>
                <c:formatCode>General</c:formatCode>
                <c:ptCount val="13"/>
                <c:pt idx="5" formatCode="0%">
                  <c:v>0.25</c:v>
                </c:pt>
                <c:pt idx="6" formatCode="0%">
                  <c:v>0.24</c:v>
                </c:pt>
                <c:pt idx="7" formatCode="0%">
                  <c:v>0.28999999999999998</c:v>
                </c:pt>
                <c:pt idx="8" formatCode="0%">
                  <c:v>0.26</c:v>
                </c:pt>
                <c:pt idx="9" formatCode="0%">
                  <c:v>0.24</c:v>
                </c:pt>
                <c:pt idx="10" formatCode="0%">
                  <c:v>0.28999999999999998</c:v>
                </c:pt>
                <c:pt idx="11" formatCode="0%">
                  <c:v>0.26</c:v>
                </c:pt>
                <c:pt idx="12" formatCode="0%">
                  <c:v>0.26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C41-45EB-A617-963E67B37B35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740925056"/>
        <c:axId val="740929648"/>
      </c:lineChart>
      <c:catAx>
        <c:axId val="74092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929648"/>
        <c:crosses val="autoZero"/>
        <c:auto val="1"/>
        <c:lblAlgn val="ctr"/>
        <c:lblOffset val="100"/>
        <c:noMultiLvlLbl val="0"/>
      </c:catAx>
      <c:valAx>
        <c:axId val="740929648"/>
        <c:scaling>
          <c:orientation val="minMax"/>
          <c:min val="0.1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925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4912841893142879E-2"/>
          <c:y val="1.6970103562437368E-2"/>
          <c:w val="0.94541794482636876"/>
          <c:h val="0.544662434169391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Last holiday season (Jan 22)</c:v>
                </c:pt>
              </c:strCache>
            </c:strRef>
          </c:tx>
          <c:spPr>
            <a:solidFill>
              <a:srgbClr val="00589C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589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42-F141-A2CA-1D23A39D77AC}"/>
              </c:ext>
            </c:extLst>
          </c:dPt>
          <c:dPt>
            <c:idx val="1"/>
            <c:invertIfNegative val="0"/>
            <c:bubble3D val="0"/>
            <c:spPr>
              <a:solidFill>
                <a:srgbClr val="00589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42-F141-A2CA-1D23A39D77AC}"/>
              </c:ext>
            </c:extLst>
          </c:dPt>
          <c:dPt>
            <c:idx val="2"/>
            <c:invertIfNegative val="0"/>
            <c:bubble3D val="0"/>
            <c:spPr>
              <a:solidFill>
                <a:srgbClr val="00589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942-F141-A2CA-1D23A39D77A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All on credit</c:v>
                </c:pt>
                <c:pt idx="1">
                  <c:v>Some on credit, some from savings/current account</c:v>
                </c:pt>
                <c:pt idx="2">
                  <c:v>All from saving/current account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0.16</c:v>
                </c:pt>
                <c:pt idx="1">
                  <c:v>0.26</c:v>
                </c:pt>
                <c:pt idx="2">
                  <c:v>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942-F141-A2CA-1D23A39D77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This recent holiday season (Jan 23)</c:v>
                </c:pt>
              </c:strCache>
            </c:strRef>
          </c:tx>
          <c:spPr>
            <a:solidFill>
              <a:srgbClr val="50E3C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All on credit</c:v>
                </c:pt>
                <c:pt idx="1">
                  <c:v>Some on credit, some from savings/current account</c:v>
                </c:pt>
                <c:pt idx="2">
                  <c:v>All from saving/current account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0.14000000000000001</c:v>
                </c:pt>
                <c:pt idx="1">
                  <c:v>0.28999999999999998</c:v>
                </c:pt>
                <c:pt idx="2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942-F141-A2CA-1D23A39D77A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30"/>
        <c:axId val="526180848"/>
        <c:axId val="526183144"/>
      </c:barChart>
      <c:catAx>
        <c:axId val="526180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26183144"/>
        <c:crosses val="autoZero"/>
        <c:auto val="1"/>
        <c:lblAlgn val="ctr"/>
        <c:lblOffset val="100"/>
        <c:noMultiLvlLbl val="0"/>
      </c:catAx>
      <c:valAx>
        <c:axId val="526183144"/>
        <c:scaling>
          <c:orientation val="minMax"/>
          <c:max val="0.60000000000000009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526180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2896102172621682"/>
          <c:y val="0.74777024224273825"/>
          <c:w val="0.84094267008758727"/>
          <c:h val="0.25222975775726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entury Gothic" panose="020B0502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6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7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0.57101</cdr:x>
      <cdr:y>0.46512</cdr:y>
    </cdr:from>
    <cdr:to>
      <cdr:x>0.69848</cdr:x>
      <cdr:y>0.61528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45C0B12A-3751-3865-DBDC-4FBAAC481234}"/>
            </a:ext>
          </a:extLst>
        </cdr:cNvPr>
        <cdr:cNvSpPr txBox="1"/>
      </cdr:nvSpPr>
      <cdr:spPr>
        <a:xfrm xmlns:a="http://schemas.openxmlformats.org/drawingml/2006/main">
          <a:off x="2970859" y="1239297"/>
          <a:ext cx="663171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kern="0" dirty="0">
              <a:latin typeface="Century Gothic" panose="020B0502020202020204" pitchFamily="34" charset="0"/>
              <a:sym typeface="Arial"/>
            </a:rPr>
            <a:t>N/A</a:t>
          </a:r>
        </a:p>
        <a:p xmlns:a="http://schemas.openxmlformats.org/drawingml/2006/main">
          <a:endParaRPr lang="en-GB" sz="1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 b="0" i="0">
                <a:latin typeface="Century Gothic" panose="020B0502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 b="0" i="0">
                <a:latin typeface="Century Gothic" panose="020B0502020202020204" pitchFamily="34" charset="0"/>
              </a:defRPr>
            </a:lvl1pPr>
          </a:lstStyle>
          <a:p>
            <a:fld id="{0AF80FAC-8584-45CA-AD8F-7E988F37E711}" type="datetimeFigureOut">
              <a:rPr lang="en-GB" smtClean="0"/>
              <a:pPr/>
              <a:t>22/02/2023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 b="0" i="0">
                <a:latin typeface="Century Gothic" panose="020B0502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 b="0" i="0">
                <a:latin typeface="Century Gothic" panose="020B0502020202020204" pitchFamily="34" charset="0"/>
              </a:defRPr>
            </a:lvl1pPr>
          </a:lstStyle>
          <a:p>
            <a:fld id="{B5E89F80-B324-4330-9F69-8DAC109FC67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253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E89F80-B324-4330-9F69-8DAC109FC670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0170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olidFill>
                  <a:schemeClr val="tx1"/>
                </a:solidFill>
              </a:rPr>
              <a:t>Biggest increases: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UAE: </a:t>
            </a:r>
            <a:r>
              <a:rPr lang="en-GB" sz="1200" b="1" dirty="0">
                <a:solidFill>
                  <a:schemeClr val="tx1"/>
                </a:solidFill>
              </a:rPr>
              <a:t>+7% </a:t>
            </a:r>
            <a:r>
              <a:rPr lang="en-GB" sz="1200" dirty="0">
                <a:solidFill>
                  <a:schemeClr val="tx1"/>
                </a:solidFill>
              </a:rPr>
              <a:t>(67% -&gt; 74%)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USA: </a:t>
            </a:r>
            <a:r>
              <a:rPr lang="en-GB" sz="1200" b="1" dirty="0">
                <a:solidFill>
                  <a:schemeClr val="tx1"/>
                </a:solidFill>
              </a:rPr>
              <a:t>+7% </a:t>
            </a:r>
            <a:r>
              <a:rPr lang="en-GB" sz="1200" dirty="0">
                <a:solidFill>
                  <a:schemeClr val="tx1"/>
                </a:solidFill>
              </a:rPr>
              <a:t>(39% -&gt; 47%)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Biggest decreases: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Korea: </a:t>
            </a:r>
            <a:r>
              <a:rPr lang="en-GB" sz="1200" b="1" dirty="0">
                <a:solidFill>
                  <a:schemeClr val="tx1"/>
                </a:solidFill>
              </a:rPr>
              <a:t>-3% </a:t>
            </a:r>
            <a:r>
              <a:rPr lang="en-GB" sz="1200" dirty="0">
                <a:solidFill>
                  <a:schemeClr val="tx1"/>
                </a:solidFill>
              </a:rPr>
              <a:t>(25% -&gt; 22%)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China: </a:t>
            </a:r>
            <a:r>
              <a:rPr lang="en-GB" sz="1200" b="1" dirty="0">
                <a:solidFill>
                  <a:schemeClr val="tx1"/>
                </a:solidFill>
              </a:rPr>
              <a:t>-2% </a:t>
            </a:r>
            <a:r>
              <a:rPr lang="en-GB" sz="1200" dirty="0">
                <a:solidFill>
                  <a:schemeClr val="tx1"/>
                </a:solidFill>
              </a:rPr>
              <a:t>(69% -&gt; 67%)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France: </a:t>
            </a:r>
            <a:r>
              <a:rPr lang="en-GB" sz="1200" b="1" dirty="0">
                <a:solidFill>
                  <a:schemeClr val="tx1"/>
                </a:solidFill>
              </a:rPr>
              <a:t>-2% </a:t>
            </a:r>
            <a:r>
              <a:rPr lang="en-GB" sz="1200" dirty="0">
                <a:solidFill>
                  <a:schemeClr val="tx1"/>
                </a:solidFill>
              </a:rPr>
              <a:t>(24% -&gt; 22%)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Regions:</a:t>
            </a:r>
          </a:p>
          <a:p>
            <a:r>
              <a:rPr lang="en-GB" sz="1200" dirty="0">
                <a:solidFill>
                  <a:schemeClr val="tx1"/>
                </a:solidFill>
              </a:rPr>
              <a:t>EU: </a:t>
            </a:r>
            <a:r>
              <a:rPr lang="en-GB" sz="1200" b="1" dirty="0">
                <a:solidFill>
                  <a:schemeClr val="tx1"/>
                </a:solidFill>
              </a:rPr>
              <a:t>+1% </a:t>
            </a:r>
            <a:r>
              <a:rPr lang="en-GB" sz="1200" dirty="0">
                <a:solidFill>
                  <a:schemeClr val="tx1"/>
                </a:solidFill>
              </a:rPr>
              <a:t>(29% -&gt; 30%)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Americas: </a:t>
            </a:r>
            <a:r>
              <a:rPr lang="en-GB" sz="1200" b="1" dirty="0">
                <a:solidFill>
                  <a:schemeClr val="tx1"/>
                </a:solidFill>
              </a:rPr>
              <a:t>+6% </a:t>
            </a:r>
            <a:r>
              <a:rPr lang="en-GB" sz="1200" dirty="0">
                <a:solidFill>
                  <a:schemeClr val="tx1"/>
                </a:solidFill>
              </a:rPr>
              <a:t>(58% -&gt; 64%)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APAC/MENA: </a:t>
            </a:r>
            <a:r>
              <a:rPr lang="en-GB" sz="1200" b="1" dirty="0">
                <a:solidFill>
                  <a:schemeClr val="tx1"/>
                </a:solidFill>
              </a:rPr>
              <a:t>+8% </a:t>
            </a:r>
            <a:r>
              <a:rPr lang="en-GB" sz="1200" dirty="0">
                <a:solidFill>
                  <a:schemeClr val="tx1"/>
                </a:solidFill>
              </a:rPr>
              <a:t>(38% -&gt; 46%) – (Jan 22 not include KSA, IN, TH)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UK: </a:t>
            </a:r>
            <a:r>
              <a:rPr lang="en-GB" sz="1200" b="1" dirty="0">
                <a:solidFill>
                  <a:schemeClr val="tx1"/>
                </a:solidFill>
              </a:rPr>
              <a:t>0% </a:t>
            </a:r>
            <a:r>
              <a:rPr lang="en-GB" sz="1200" dirty="0">
                <a:solidFill>
                  <a:schemeClr val="tx1"/>
                </a:solidFill>
              </a:rPr>
              <a:t>(27% -&gt; 27%)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Spain: </a:t>
            </a:r>
            <a:r>
              <a:rPr lang="en-GB" sz="1200" b="1" dirty="0">
                <a:solidFill>
                  <a:schemeClr val="tx1"/>
                </a:solidFill>
              </a:rPr>
              <a:t>+2% </a:t>
            </a:r>
            <a:r>
              <a:rPr lang="en-GB" sz="1200" dirty="0">
                <a:solidFill>
                  <a:schemeClr val="tx1"/>
                </a:solidFill>
              </a:rPr>
              <a:t>(33% -&gt; 35%)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Germany: </a:t>
            </a:r>
            <a:r>
              <a:rPr lang="en-GB" sz="1200" b="1" dirty="0">
                <a:solidFill>
                  <a:schemeClr val="tx1"/>
                </a:solidFill>
              </a:rPr>
              <a:t>+4% </a:t>
            </a:r>
            <a:r>
              <a:rPr lang="en-GB" sz="1200" dirty="0">
                <a:solidFill>
                  <a:schemeClr val="tx1"/>
                </a:solidFill>
              </a:rPr>
              <a:t>(36% -&gt; 40%)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Italy: </a:t>
            </a:r>
            <a:r>
              <a:rPr lang="en-GB" sz="1200" b="1" dirty="0">
                <a:solidFill>
                  <a:schemeClr val="tx1"/>
                </a:solidFill>
              </a:rPr>
              <a:t>0% </a:t>
            </a:r>
            <a:r>
              <a:rPr lang="en-GB" sz="1200" dirty="0">
                <a:solidFill>
                  <a:schemeClr val="tx1"/>
                </a:solidFill>
              </a:rPr>
              <a:t>(28% -&gt; 27%)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France: </a:t>
            </a:r>
            <a:r>
              <a:rPr lang="en-GB" sz="1200" b="1" dirty="0">
                <a:solidFill>
                  <a:schemeClr val="tx1"/>
                </a:solidFill>
              </a:rPr>
              <a:t>-2% </a:t>
            </a:r>
            <a:r>
              <a:rPr lang="en-GB" sz="1200" dirty="0">
                <a:solidFill>
                  <a:schemeClr val="tx1"/>
                </a:solidFill>
              </a:rPr>
              <a:t>(24% -&gt; 22%)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055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Segoe UI" panose="020B0502040204020203" pitchFamily="34" charset="0"/>
              </a:rPr>
              <a:t>UK is in current low point now (-15% versus </a:t>
            </a:r>
            <a:r>
              <a:rPr lang="en-US" sz="1800" dirty="0" err="1">
                <a:effectLst/>
                <a:latin typeface="Segoe UI" panose="020B0502040204020203" pitchFamily="34" charset="0"/>
              </a:rPr>
              <a:t>sep</a:t>
            </a:r>
            <a:r>
              <a:rPr lang="en-US" sz="1800" dirty="0">
                <a:effectLst/>
                <a:latin typeface="Segoe UI" panose="020B0502040204020203" pitchFamily="34" charset="0"/>
              </a:rPr>
              <a:t> 21 high)</a:t>
            </a:r>
            <a:endParaRPr lang="en-US" sz="1800" dirty="0"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914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0176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9734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111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MQ8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746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Segoe UI" panose="020B0502040204020203" pitchFamily="34" charset="0"/>
              </a:rPr>
              <a:t>Add diff for UK? +7% and -6%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1573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Weighted base less = 4678</a:t>
            </a:r>
          </a:p>
          <a:p>
            <a:r>
              <a:rPr lang="en-US"/>
              <a:t>Weighted base more = 2956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E89F80-B324-4330-9F69-8DAC109FC670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7187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7312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728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</a:pP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About Toluna slide – circle and 3 core component slides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Narrative to include: 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Segway into about Toluna: before I begin today’s session a bit about Toluna/Harris and why we are sharing today’s presentation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 through who we are what we do as an organisation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Purpose / Tech / People / Quality / Scale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1800" b="1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r>
              <a:rPr lang="en-GB" sz="1800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Toluna only</a:t>
            </a:r>
            <a:endParaRPr lang="en-GB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fontAlgn="base"/>
            <a:r>
              <a:rPr lang="en-GB" sz="1800" i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e.g. We’re the home of agile research, combining the fusion of technology, robust methodology and the reach of a global panel engaging with 40m respondents in 70+ markets.</a:t>
            </a:r>
            <a:r>
              <a:rPr lang="en-US" sz="1800" i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​ </a:t>
            </a:r>
            <a:r>
              <a:rPr lang="en-GB" sz="1800" i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We are the creators of Toluna Start, the leading end-to-end consumer intelligence platform enabling our clients to ask what they want, when they want, to who they want, AND to have access to quality data in real-time.</a:t>
            </a:r>
            <a:endParaRPr lang="en-GB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fontAlgn="base"/>
            <a:r>
              <a:rPr lang="en-GB" sz="1800" i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Enhanced value is delivered to our clients through our </a:t>
            </a:r>
            <a:r>
              <a:rPr lang="en-GB" sz="1800" i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combination of our technology and our people, and we have a truly flexible service model to suit all client project needs.</a:t>
            </a:r>
            <a:endParaRPr lang="en-GB" sz="1800" b="0" i="1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l" defTabSz="914400" rtl="0" eaLnBrk="1" fontAlgn="base" latinLnBrk="0" hangingPunct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endParaRPr lang="en-GB" sz="1800" b="1" kern="1200">
              <a:solidFill>
                <a:srgbClr val="000000"/>
              </a:solidFill>
              <a:effectLst/>
              <a:highlight>
                <a:srgbClr val="FFFF00"/>
              </a:highlight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  <a:p>
            <a:pPr marL="0" lvl="0" indent="0" algn="l" defTabSz="914400" rtl="0" eaLnBrk="1" fontAlgn="base" latinLnBrk="0" hangingPunct="1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r>
              <a:rPr lang="en-GB" sz="1800" b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Toluna &amp; Harris</a:t>
            </a:r>
          </a:p>
          <a:p>
            <a:pPr marL="685800" algn="l" defTabSz="914400" rtl="0" eaLnBrk="1" fontAlgn="base" latinLnBrk="0" hangingPunct="1"/>
            <a:r>
              <a:rPr lang="en-GB" sz="1800" i="1" kern="120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e.g</a:t>
            </a:r>
            <a:r>
              <a:rPr lang="en-GB" sz="1800" i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For those not familiar with Harris, we’re part of the Toluna group, the home of agile research. Together we offer a team of research experts who understand the sector, combined with agile research tools and technology – providing clients the ability to ask what they want, when they want, to who they want. Clients can tap our global panel of 40m+ respondents in 70+ markets – and have quality data in real time.</a:t>
            </a:r>
            <a:r>
              <a:rPr lang="en-US" sz="1800" i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​ </a:t>
            </a:r>
            <a:endParaRPr lang="en-GB" sz="1800" i="1" kern="120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1AD1D6-B99B-4E08-83C4-5F8CD170354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1450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180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6886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3479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9473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E89F80-B324-4330-9F69-8DAC109FC670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15541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>
                <a:effectLst/>
                <a:latin typeface="Segoe UI" panose="020B0502040204020203" pitchFamily="34" charset="0"/>
              </a:rPr>
              <a:t>Wave 18 - 79% accountable / 61% align with their values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1209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012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45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053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187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987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E89F80-B324-4330-9F69-8DAC109FC670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8900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939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olidFill>
                  <a:schemeClr val="tx1"/>
                </a:solidFill>
              </a:rPr>
              <a:t>Biggest increases:</a:t>
            </a:r>
          </a:p>
          <a:p>
            <a:r>
              <a:rPr lang="en-GB" sz="1200" dirty="0">
                <a:solidFill>
                  <a:schemeClr val="tx1"/>
                </a:solidFill>
              </a:rPr>
              <a:t>UAE: </a:t>
            </a:r>
            <a:r>
              <a:rPr lang="en-GB" sz="1200" b="1" dirty="0">
                <a:solidFill>
                  <a:schemeClr val="tx1"/>
                </a:solidFill>
              </a:rPr>
              <a:t>+13% </a:t>
            </a:r>
            <a:r>
              <a:rPr lang="en-GB" sz="1200" dirty="0">
                <a:solidFill>
                  <a:schemeClr val="tx1"/>
                </a:solidFill>
              </a:rPr>
              <a:t>(55% -&gt; 68%)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Brazil: </a:t>
            </a:r>
            <a:r>
              <a:rPr lang="en-GB" sz="1200" b="1" dirty="0">
                <a:solidFill>
                  <a:schemeClr val="tx1"/>
                </a:solidFill>
              </a:rPr>
              <a:t>+10% </a:t>
            </a:r>
            <a:r>
              <a:rPr lang="en-GB" sz="1200" dirty="0">
                <a:solidFill>
                  <a:schemeClr val="tx1"/>
                </a:solidFill>
              </a:rPr>
              <a:t>(50% -&gt; 60%)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Biggest decreases:</a:t>
            </a:r>
          </a:p>
          <a:p>
            <a:r>
              <a:rPr lang="en-GB" sz="1200" dirty="0">
                <a:solidFill>
                  <a:schemeClr val="tx1"/>
                </a:solidFill>
              </a:rPr>
              <a:t>China: </a:t>
            </a:r>
            <a:r>
              <a:rPr lang="en-GB" sz="1200" b="1" dirty="0">
                <a:solidFill>
                  <a:schemeClr val="tx1"/>
                </a:solidFill>
              </a:rPr>
              <a:t>-6% </a:t>
            </a:r>
            <a:r>
              <a:rPr lang="en-GB" sz="1200" dirty="0">
                <a:solidFill>
                  <a:schemeClr val="tx1"/>
                </a:solidFill>
              </a:rPr>
              <a:t>(68% -&gt; 63%)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Korea: </a:t>
            </a:r>
            <a:r>
              <a:rPr lang="en-GB" sz="1200" b="1" dirty="0">
                <a:solidFill>
                  <a:schemeClr val="tx1"/>
                </a:solidFill>
              </a:rPr>
              <a:t>-1% </a:t>
            </a:r>
            <a:r>
              <a:rPr lang="en-GB" sz="1200" dirty="0">
                <a:solidFill>
                  <a:schemeClr val="tx1"/>
                </a:solidFill>
              </a:rPr>
              <a:t>(28% -&gt; 27%)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Regions:</a:t>
            </a:r>
          </a:p>
          <a:p>
            <a:r>
              <a:rPr lang="en-GB" sz="1200" dirty="0">
                <a:solidFill>
                  <a:schemeClr val="tx1"/>
                </a:solidFill>
              </a:rPr>
              <a:t>EU: </a:t>
            </a:r>
            <a:r>
              <a:rPr lang="en-GB" sz="1200" b="1" dirty="0">
                <a:solidFill>
                  <a:schemeClr val="tx1"/>
                </a:solidFill>
              </a:rPr>
              <a:t>+5% </a:t>
            </a:r>
            <a:r>
              <a:rPr lang="en-GB" sz="1200" dirty="0">
                <a:solidFill>
                  <a:schemeClr val="tx1"/>
                </a:solidFill>
              </a:rPr>
              <a:t>(34% -&gt; 39%)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Americas: </a:t>
            </a:r>
            <a:r>
              <a:rPr lang="en-GB" sz="1200" b="1" dirty="0">
                <a:solidFill>
                  <a:schemeClr val="tx1"/>
                </a:solidFill>
              </a:rPr>
              <a:t>+7% </a:t>
            </a:r>
            <a:r>
              <a:rPr lang="en-GB" sz="1200" dirty="0">
                <a:solidFill>
                  <a:schemeClr val="tx1"/>
                </a:solidFill>
              </a:rPr>
              <a:t>(53% -&gt; 60%)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APAC/MENA: </a:t>
            </a:r>
            <a:r>
              <a:rPr lang="en-GB" sz="1200" b="1" dirty="0">
                <a:solidFill>
                  <a:schemeClr val="tx1"/>
                </a:solidFill>
              </a:rPr>
              <a:t>+7% </a:t>
            </a:r>
            <a:r>
              <a:rPr lang="en-GB" sz="1200" dirty="0">
                <a:solidFill>
                  <a:schemeClr val="tx1"/>
                </a:solidFill>
              </a:rPr>
              <a:t>(40% -&gt; 46%) – (Jan 22 not include KSA, IN, TH)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UK: </a:t>
            </a:r>
            <a:r>
              <a:rPr lang="en-GB" sz="1200" b="1" dirty="0">
                <a:solidFill>
                  <a:schemeClr val="tx1"/>
                </a:solidFill>
              </a:rPr>
              <a:t>+3% </a:t>
            </a:r>
            <a:r>
              <a:rPr lang="en-GB" sz="1200" dirty="0">
                <a:solidFill>
                  <a:schemeClr val="tx1"/>
                </a:solidFill>
              </a:rPr>
              <a:t>(31% -&gt; 34%)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Spain: </a:t>
            </a:r>
            <a:r>
              <a:rPr lang="en-GB" sz="1200" b="1" dirty="0">
                <a:solidFill>
                  <a:schemeClr val="tx1"/>
                </a:solidFill>
              </a:rPr>
              <a:t>+5% </a:t>
            </a:r>
            <a:r>
              <a:rPr lang="en-GB" sz="1200" dirty="0">
                <a:solidFill>
                  <a:schemeClr val="tx1"/>
                </a:solidFill>
              </a:rPr>
              <a:t>(36% -&gt; 41%)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Germany: </a:t>
            </a:r>
            <a:r>
              <a:rPr lang="en-GB" sz="1200" b="1" dirty="0">
                <a:solidFill>
                  <a:schemeClr val="tx1"/>
                </a:solidFill>
              </a:rPr>
              <a:t>+7% </a:t>
            </a:r>
            <a:r>
              <a:rPr lang="en-GB" sz="1200" dirty="0">
                <a:solidFill>
                  <a:schemeClr val="tx1"/>
                </a:solidFill>
              </a:rPr>
              <a:t>(39% -&gt; 46%)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Italy: </a:t>
            </a:r>
            <a:r>
              <a:rPr lang="en-GB" sz="1200" b="1" dirty="0">
                <a:solidFill>
                  <a:schemeClr val="tx1"/>
                </a:solidFill>
              </a:rPr>
              <a:t>+7% </a:t>
            </a:r>
            <a:r>
              <a:rPr lang="en-GB" sz="1200" dirty="0">
                <a:solidFill>
                  <a:schemeClr val="tx1"/>
                </a:solidFill>
              </a:rPr>
              <a:t>(29% -&gt; 36%)</a:t>
            </a:r>
          </a:p>
          <a:p>
            <a:r>
              <a:rPr lang="en-GB" sz="1200" dirty="0">
                <a:solidFill>
                  <a:schemeClr val="tx1"/>
                </a:solidFill>
              </a:rPr>
              <a:t>France: </a:t>
            </a:r>
            <a:r>
              <a:rPr lang="en-GB" sz="1200" b="1" dirty="0">
                <a:solidFill>
                  <a:schemeClr val="tx1"/>
                </a:solidFill>
              </a:rPr>
              <a:t>+2% </a:t>
            </a:r>
            <a:r>
              <a:rPr lang="en-GB" sz="1200" dirty="0">
                <a:solidFill>
                  <a:schemeClr val="tx1"/>
                </a:solidFill>
              </a:rPr>
              <a:t>(37% -&gt; 39%)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89F80-B324-4330-9F69-8DAC109FC67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87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6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6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image" Target="../media/image18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7.png"/><Relationship Id="rId5" Type="http://schemas.openxmlformats.org/officeDocument/2006/relationships/image" Target="../media/image5.png"/><Relationship Id="rId4" Type="http://schemas.openxmlformats.org/officeDocument/2006/relationships/image" Target="../media/image7.sv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20.png"/><Relationship Id="rId4" Type="http://schemas.openxmlformats.org/officeDocument/2006/relationships/image" Target="../media/image5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6.xml"/><Relationship Id="rId4" Type="http://schemas.openxmlformats.org/officeDocument/2006/relationships/hyperlink" Target="http://tolunacorporate.com/" TargetMode="Externa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Relationship Id="rId4" Type="http://schemas.microsoft.com/office/2007/relationships/hdphoto" Target="../media/hdphoto1.wdp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D743C-01EA-A241-9BF1-59A7E3F47E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Century Gothic" panose="020B0502020202020204" pitchFamily="34" charset="0"/>
              </a:defRPr>
            </a:lvl1pPr>
          </a:lstStyle>
          <a:p>
            <a:r>
              <a:rPr lang="en-GB"/>
              <a:t>Add title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72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7528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CF721A-15BC-4B79-8ACC-CB791CB7AB49}"/>
              </a:ext>
            </a:extLst>
          </p:cNvPr>
          <p:cNvSpPr/>
          <p:nvPr userDrawn="1"/>
        </p:nvSpPr>
        <p:spPr>
          <a:xfrm>
            <a:off x="0" y="0"/>
            <a:ext cx="7040444" cy="6857999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5367B64-21AF-46ED-B11A-ACE27CA16A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7B63CA25-1A5D-F7A0-D3D4-7CE13BA4CA92}"/>
              </a:ext>
            </a:extLst>
          </p:cNvPr>
          <p:cNvPicPr preferRelativeResize="0"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6372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F82DCCB-F9D9-43CC-ACC3-F7F7C850AB11}"/>
              </a:ext>
            </a:extLst>
          </p:cNvPr>
          <p:cNvSpPr/>
          <p:nvPr userDrawn="1"/>
        </p:nvSpPr>
        <p:spPr>
          <a:xfrm>
            <a:off x="0" y="1"/>
            <a:ext cx="7040444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BB427047-A6E3-488A-8230-D33A4CECB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17745BD3-316C-B777-A847-7A0F6E778D67}"/>
              </a:ext>
            </a:extLst>
          </p:cNvPr>
          <p:cNvPicPr preferRelativeResize="0"/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9767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F82DCCB-F9D9-43CC-ACC3-F7F7C850AB11}"/>
              </a:ext>
            </a:extLst>
          </p:cNvPr>
          <p:cNvSpPr/>
          <p:nvPr userDrawn="1"/>
        </p:nvSpPr>
        <p:spPr>
          <a:xfrm>
            <a:off x="0" y="1"/>
            <a:ext cx="7040444" cy="6858000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C15849F-6688-4336-B8E9-216A20AA8D3B}"/>
              </a:ext>
            </a:extLst>
          </p:cNvPr>
          <p:cNvSpPr/>
          <p:nvPr userDrawn="1"/>
        </p:nvSpPr>
        <p:spPr>
          <a:xfrm>
            <a:off x="5374719" y="1084845"/>
            <a:ext cx="5639065" cy="1288149"/>
          </a:xfrm>
          <a:custGeom>
            <a:avLst/>
            <a:gdLst>
              <a:gd name="connsiteX0" fmla="*/ 57091 w 5639065"/>
              <a:gd name="connsiteY0" fmla="*/ 0 h 1288149"/>
              <a:gd name="connsiteX1" fmla="*/ 1911696 w 5639065"/>
              <a:gd name="connsiteY1" fmla="*/ 0 h 1288149"/>
              <a:gd name="connsiteX2" fmla="*/ 2005136 w 5639065"/>
              <a:gd name="connsiteY2" fmla="*/ 0 h 1288149"/>
              <a:gd name="connsiteX3" fmla="*/ 5581974 w 5639065"/>
              <a:gd name="connsiteY3" fmla="*/ 0 h 1288149"/>
              <a:gd name="connsiteX4" fmla="*/ 5639065 w 5639065"/>
              <a:gd name="connsiteY4" fmla="*/ 57091 h 1288149"/>
              <a:gd name="connsiteX5" fmla="*/ 5639065 w 5639065"/>
              <a:gd name="connsiteY5" fmla="*/ 1231058 h 1288149"/>
              <a:gd name="connsiteX6" fmla="*/ 5581974 w 5639065"/>
              <a:gd name="connsiteY6" fmla="*/ 1288149 h 1288149"/>
              <a:gd name="connsiteX7" fmla="*/ 2005136 w 5639065"/>
              <a:gd name="connsiteY7" fmla="*/ 1288149 h 1288149"/>
              <a:gd name="connsiteX8" fmla="*/ 1911696 w 5639065"/>
              <a:gd name="connsiteY8" fmla="*/ 1288149 h 1288149"/>
              <a:gd name="connsiteX9" fmla="*/ 57091 w 5639065"/>
              <a:gd name="connsiteY9" fmla="*/ 1288149 h 1288149"/>
              <a:gd name="connsiteX10" fmla="*/ 0 w 5639065"/>
              <a:gd name="connsiteY10" fmla="*/ 1231058 h 1288149"/>
              <a:gd name="connsiteX11" fmla="*/ 0 w 5639065"/>
              <a:gd name="connsiteY11" fmla="*/ 57091 h 1288149"/>
              <a:gd name="connsiteX12" fmla="*/ 57091 w 5639065"/>
              <a:gd name="connsiteY12" fmla="*/ 0 h 1288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9065" h="1288149">
                <a:moveTo>
                  <a:pt x="57091" y="0"/>
                </a:moveTo>
                <a:lnTo>
                  <a:pt x="1911696" y="0"/>
                </a:lnTo>
                <a:lnTo>
                  <a:pt x="2005136" y="0"/>
                </a:lnTo>
                <a:lnTo>
                  <a:pt x="5581974" y="0"/>
                </a:lnTo>
                <a:cubicBezTo>
                  <a:pt x="5613504" y="0"/>
                  <a:pt x="5639065" y="25561"/>
                  <a:pt x="5639065" y="57091"/>
                </a:cubicBezTo>
                <a:lnTo>
                  <a:pt x="5639065" y="1231058"/>
                </a:lnTo>
                <a:cubicBezTo>
                  <a:pt x="5639065" y="1262588"/>
                  <a:pt x="5613504" y="1288149"/>
                  <a:pt x="5581974" y="1288149"/>
                </a:cubicBezTo>
                <a:lnTo>
                  <a:pt x="2005136" y="1288149"/>
                </a:lnTo>
                <a:lnTo>
                  <a:pt x="1911696" y="1288149"/>
                </a:lnTo>
                <a:lnTo>
                  <a:pt x="57091" y="1288149"/>
                </a:lnTo>
                <a:cubicBezTo>
                  <a:pt x="25561" y="1288149"/>
                  <a:pt x="0" y="1262588"/>
                  <a:pt x="0" y="1231058"/>
                </a:cubicBezTo>
                <a:lnTo>
                  <a:pt x="0" y="57091"/>
                </a:lnTo>
                <a:cubicBezTo>
                  <a:pt x="0" y="25561"/>
                  <a:pt x="25561" y="0"/>
                  <a:pt x="570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847F36B-6DDB-47A1-8EF1-DC38C5B95ABF}"/>
              </a:ext>
            </a:extLst>
          </p:cNvPr>
          <p:cNvGrpSpPr/>
          <p:nvPr userDrawn="1"/>
        </p:nvGrpSpPr>
        <p:grpSpPr>
          <a:xfrm>
            <a:off x="1362612" y="1871343"/>
            <a:ext cx="3458793" cy="2981503"/>
            <a:chOff x="1278076" y="1807149"/>
            <a:chExt cx="3458793" cy="2981503"/>
          </a:xfrm>
        </p:grpSpPr>
        <p:sp>
          <p:nvSpPr>
            <p:cNvPr id="19" name="Title 1">
              <a:extLst>
                <a:ext uri="{FF2B5EF4-FFF2-40B4-BE49-F238E27FC236}">
                  <a16:creationId xmlns:a16="http://schemas.microsoft.com/office/drawing/2014/main" id="{DD931872-363C-4F27-ACCD-7D249CF0B67B}"/>
                </a:ext>
              </a:extLst>
            </p:cNvPr>
            <p:cNvSpPr txBox="1">
              <a:spLocks/>
            </p:cNvSpPr>
            <p:nvPr/>
          </p:nvSpPr>
          <p:spPr>
            <a:xfrm>
              <a:off x="1278076" y="1807149"/>
              <a:ext cx="3458793" cy="2981503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80000"/>
                </a:lnSpc>
                <a:spcBef>
                  <a:spcPct val="0"/>
                </a:spcBef>
                <a:buNone/>
                <a:defRPr sz="4200" b="1" i="0" kern="1200" spc="-100" baseline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  <a:cs typeface="+mj-cs"/>
                </a:rPr>
                <a:t>What makes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  <a:cs typeface="+mj-cs"/>
                </a:rPr>
                <a:t>unique</a:t>
              </a:r>
            </a:p>
          </p:txBody>
        </p:sp>
        <p:pic>
          <p:nvPicPr>
            <p:cNvPr id="20" name="Google Shape;1425;p1">
              <a:extLst>
                <a:ext uri="{FF2B5EF4-FFF2-40B4-BE49-F238E27FC236}">
                  <a16:creationId xmlns:a16="http://schemas.microsoft.com/office/drawing/2014/main" id="{48A963C2-9AF6-4033-BE3F-F4C1CF3FB774}"/>
                </a:ext>
              </a:extLst>
            </p:cNvPr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6184"/>
            <a:stretch/>
          </p:blipFill>
          <p:spPr>
            <a:xfrm>
              <a:off x="1313744" y="3004801"/>
              <a:ext cx="3037725" cy="11302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" name="Freeform 44">
            <a:extLst>
              <a:ext uri="{FF2B5EF4-FFF2-40B4-BE49-F238E27FC236}">
                <a16:creationId xmlns:a16="http://schemas.microsoft.com/office/drawing/2014/main" id="{91C9B723-8E93-4E31-ABDF-2473D9931BA8}"/>
              </a:ext>
            </a:extLst>
          </p:cNvPr>
          <p:cNvSpPr/>
          <p:nvPr userDrawn="1"/>
        </p:nvSpPr>
        <p:spPr>
          <a:xfrm rot="5400000">
            <a:off x="4546971" y="1507044"/>
            <a:ext cx="507986" cy="464993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  <a:gd name="connsiteX0" fmla="*/ 1078736 w 2157862"/>
              <a:gd name="connsiteY0" fmla="*/ 0 h 1966102"/>
              <a:gd name="connsiteX1" fmla="*/ 992687 w 2157862"/>
              <a:gd name="connsiteY1" fmla="*/ 85923 h 1966102"/>
              <a:gd name="connsiteX2" fmla="*/ 870587 w 2157862"/>
              <a:gd name="connsiteY2" fmla="*/ 206907 h 1966102"/>
              <a:gd name="connsiteX3" fmla="*/ 784147 w 2157862"/>
              <a:gd name="connsiteY3" fmla="*/ 292830 h 1966102"/>
              <a:gd name="connsiteX4" fmla="*/ 0 w 2157862"/>
              <a:gd name="connsiteY4" fmla="*/ 1072683 h 1966102"/>
              <a:gd name="connsiteX5" fmla="*/ 294201 w 2157862"/>
              <a:gd name="connsiteY5" fmla="*/ 1365512 h 1966102"/>
              <a:gd name="connsiteX6" fmla="*/ 870587 w 2157862"/>
              <a:gd name="connsiteY6" fmla="*/ 792566 h 1966102"/>
              <a:gd name="connsiteX7" fmla="*/ 870585 w 2157862"/>
              <a:gd name="connsiteY7" fmla="*/ 1966102 h 1966102"/>
              <a:gd name="connsiteX8" fmla="*/ 1287275 w 2157862"/>
              <a:gd name="connsiteY8" fmla="*/ 1602472 h 1966102"/>
              <a:gd name="connsiteX9" fmla="*/ 1287275 w 2157862"/>
              <a:gd name="connsiteY9" fmla="*/ 792566 h 1966102"/>
              <a:gd name="connsiteX10" fmla="*/ 1863274 w 2157862"/>
              <a:gd name="connsiteY10" fmla="*/ 1365512 h 1966102"/>
              <a:gd name="connsiteX11" fmla="*/ 2157863 w 2157862"/>
              <a:gd name="connsiteY11" fmla="*/ 1072683 h 1966102"/>
              <a:gd name="connsiteX12" fmla="*/ 1373324 w 2157862"/>
              <a:gd name="connsiteY12" fmla="*/ 292830 h 1966102"/>
              <a:gd name="connsiteX13" fmla="*/ 1287275 w 2157862"/>
              <a:gd name="connsiteY13" fmla="*/ 206907 h 1966102"/>
              <a:gd name="connsiteX14" fmla="*/ 1165176 w 2157862"/>
              <a:gd name="connsiteY14" fmla="*/ 85923 h 1966102"/>
              <a:gd name="connsiteX15" fmla="*/ 1078736 w 2157862"/>
              <a:gd name="connsiteY15" fmla="*/ 0 h 1966102"/>
              <a:gd name="connsiteX0" fmla="*/ 1078736 w 2157862"/>
              <a:gd name="connsiteY0" fmla="*/ 0 h 2015687"/>
              <a:gd name="connsiteX1" fmla="*/ 992687 w 2157862"/>
              <a:gd name="connsiteY1" fmla="*/ 85923 h 2015687"/>
              <a:gd name="connsiteX2" fmla="*/ 870587 w 2157862"/>
              <a:gd name="connsiteY2" fmla="*/ 206907 h 2015687"/>
              <a:gd name="connsiteX3" fmla="*/ 784147 w 2157862"/>
              <a:gd name="connsiteY3" fmla="*/ 292830 h 2015687"/>
              <a:gd name="connsiteX4" fmla="*/ 0 w 2157862"/>
              <a:gd name="connsiteY4" fmla="*/ 1072683 h 2015687"/>
              <a:gd name="connsiteX5" fmla="*/ 294201 w 2157862"/>
              <a:gd name="connsiteY5" fmla="*/ 1365512 h 2015687"/>
              <a:gd name="connsiteX6" fmla="*/ 870587 w 2157862"/>
              <a:gd name="connsiteY6" fmla="*/ 792566 h 2015687"/>
              <a:gd name="connsiteX7" fmla="*/ 870585 w 2157862"/>
              <a:gd name="connsiteY7" fmla="*/ 1966102 h 2015687"/>
              <a:gd name="connsiteX8" fmla="*/ 1287287 w 2157862"/>
              <a:gd name="connsiteY8" fmla="*/ 2015689 h 2015687"/>
              <a:gd name="connsiteX9" fmla="*/ 1287275 w 2157862"/>
              <a:gd name="connsiteY9" fmla="*/ 792566 h 2015687"/>
              <a:gd name="connsiteX10" fmla="*/ 1863274 w 2157862"/>
              <a:gd name="connsiteY10" fmla="*/ 1365512 h 2015687"/>
              <a:gd name="connsiteX11" fmla="*/ 2157863 w 2157862"/>
              <a:gd name="connsiteY11" fmla="*/ 1072683 h 2015687"/>
              <a:gd name="connsiteX12" fmla="*/ 1373324 w 2157862"/>
              <a:gd name="connsiteY12" fmla="*/ 292830 h 2015687"/>
              <a:gd name="connsiteX13" fmla="*/ 1287275 w 2157862"/>
              <a:gd name="connsiteY13" fmla="*/ 206907 h 2015687"/>
              <a:gd name="connsiteX14" fmla="*/ 1165176 w 2157862"/>
              <a:gd name="connsiteY14" fmla="*/ 85923 h 2015687"/>
              <a:gd name="connsiteX15" fmla="*/ 1078736 w 2157862"/>
              <a:gd name="connsiteY15" fmla="*/ 0 h 2015687"/>
              <a:gd name="connsiteX0" fmla="*/ 1078736 w 2157862"/>
              <a:gd name="connsiteY0" fmla="*/ 0 h 1975226"/>
              <a:gd name="connsiteX1" fmla="*/ 992687 w 2157862"/>
              <a:gd name="connsiteY1" fmla="*/ 85923 h 1975226"/>
              <a:gd name="connsiteX2" fmla="*/ 870587 w 2157862"/>
              <a:gd name="connsiteY2" fmla="*/ 206907 h 1975226"/>
              <a:gd name="connsiteX3" fmla="*/ 784147 w 2157862"/>
              <a:gd name="connsiteY3" fmla="*/ 292830 h 1975226"/>
              <a:gd name="connsiteX4" fmla="*/ 0 w 2157862"/>
              <a:gd name="connsiteY4" fmla="*/ 1072683 h 1975226"/>
              <a:gd name="connsiteX5" fmla="*/ 294201 w 2157862"/>
              <a:gd name="connsiteY5" fmla="*/ 1365512 h 1975226"/>
              <a:gd name="connsiteX6" fmla="*/ 870587 w 2157862"/>
              <a:gd name="connsiteY6" fmla="*/ 792566 h 1975226"/>
              <a:gd name="connsiteX7" fmla="*/ 870585 w 2157862"/>
              <a:gd name="connsiteY7" fmla="*/ 1966102 h 1975226"/>
              <a:gd name="connsiteX8" fmla="*/ 1300772 w 2157862"/>
              <a:gd name="connsiteY8" fmla="*/ 1975226 h 1975226"/>
              <a:gd name="connsiteX9" fmla="*/ 1287275 w 2157862"/>
              <a:gd name="connsiteY9" fmla="*/ 792566 h 1975226"/>
              <a:gd name="connsiteX10" fmla="*/ 1863274 w 2157862"/>
              <a:gd name="connsiteY10" fmla="*/ 1365512 h 1975226"/>
              <a:gd name="connsiteX11" fmla="*/ 2157863 w 2157862"/>
              <a:gd name="connsiteY11" fmla="*/ 1072683 h 1975226"/>
              <a:gd name="connsiteX12" fmla="*/ 1373324 w 2157862"/>
              <a:gd name="connsiteY12" fmla="*/ 292830 h 1975226"/>
              <a:gd name="connsiteX13" fmla="*/ 1287275 w 2157862"/>
              <a:gd name="connsiteY13" fmla="*/ 206907 h 1975226"/>
              <a:gd name="connsiteX14" fmla="*/ 1165176 w 2157862"/>
              <a:gd name="connsiteY14" fmla="*/ 85923 h 1975226"/>
              <a:gd name="connsiteX15" fmla="*/ 1078736 w 2157862"/>
              <a:gd name="connsiteY15" fmla="*/ 0 h 1975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975226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cubicBezTo>
                  <a:pt x="870586" y="1183745"/>
                  <a:pt x="870586" y="1574923"/>
                  <a:pt x="870585" y="1966102"/>
                </a:cubicBezTo>
                <a:lnTo>
                  <a:pt x="1300772" y="1975226"/>
                </a:lnTo>
                <a:cubicBezTo>
                  <a:pt x="1300768" y="1567518"/>
                  <a:pt x="1287279" y="1200274"/>
                  <a:pt x="1287275" y="792566"/>
                </a:cubicBez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20000"/>
            </a:srgbClr>
          </a:solidFill>
          <a:ln w="325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 45">
            <a:extLst>
              <a:ext uri="{FF2B5EF4-FFF2-40B4-BE49-F238E27FC236}">
                <a16:creationId xmlns:a16="http://schemas.microsoft.com/office/drawing/2014/main" id="{53703EF6-35EA-44D9-9A63-326D503DD9C8}"/>
              </a:ext>
            </a:extLst>
          </p:cNvPr>
          <p:cNvSpPr/>
          <p:nvPr userDrawn="1"/>
        </p:nvSpPr>
        <p:spPr>
          <a:xfrm rot="5400000">
            <a:off x="4546928" y="3081556"/>
            <a:ext cx="507986" cy="464993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  <a:gd name="connsiteX0" fmla="*/ 1078736 w 2157862"/>
              <a:gd name="connsiteY0" fmla="*/ 0 h 1966102"/>
              <a:gd name="connsiteX1" fmla="*/ 992687 w 2157862"/>
              <a:gd name="connsiteY1" fmla="*/ 85923 h 1966102"/>
              <a:gd name="connsiteX2" fmla="*/ 870587 w 2157862"/>
              <a:gd name="connsiteY2" fmla="*/ 206907 h 1966102"/>
              <a:gd name="connsiteX3" fmla="*/ 784147 w 2157862"/>
              <a:gd name="connsiteY3" fmla="*/ 292830 h 1966102"/>
              <a:gd name="connsiteX4" fmla="*/ 0 w 2157862"/>
              <a:gd name="connsiteY4" fmla="*/ 1072683 h 1966102"/>
              <a:gd name="connsiteX5" fmla="*/ 294201 w 2157862"/>
              <a:gd name="connsiteY5" fmla="*/ 1365512 h 1966102"/>
              <a:gd name="connsiteX6" fmla="*/ 870587 w 2157862"/>
              <a:gd name="connsiteY6" fmla="*/ 792566 h 1966102"/>
              <a:gd name="connsiteX7" fmla="*/ 870585 w 2157862"/>
              <a:gd name="connsiteY7" fmla="*/ 1966102 h 1966102"/>
              <a:gd name="connsiteX8" fmla="*/ 1287275 w 2157862"/>
              <a:gd name="connsiteY8" fmla="*/ 1602472 h 1966102"/>
              <a:gd name="connsiteX9" fmla="*/ 1287275 w 2157862"/>
              <a:gd name="connsiteY9" fmla="*/ 792566 h 1966102"/>
              <a:gd name="connsiteX10" fmla="*/ 1863274 w 2157862"/>
              <a:gd name="connsiteY10" fmla="*/ 1365512 h 1966102"/>
              <a:gd name="connsiteX11" fmla="*/ 2157863 w 2157862"/>
              <a:gd name="connsiteY11" fmla="*/ 1072683 h 1966102"/>
              <a:gd name="connsiteX12" fmla="*/ 1373324 w 2157862"/>
              <a:gd name="connsiteY12" fmla="*/ 292830 h 1966102"/>
              <a:gd name="connsiteX13" fmla="*/ 1287275 w 2157862"/>
              <a:gd name="connsiteY13" fmla="*/ 206907 h 1966102"/>
              <a:gd name="connsiteX14" fmla="*/ 1165176 w 2157862"/>
              <a:gd name="connsiteY14" fmla="*/ 85923 h 1966102"/>
              <a:gd name="connsiteX15" fmla="*/ 1078736 w 2157862"/>
              <a:gd name="connsiteY15" fmla="*/ 0 h 1966102"/>
              <a:gd name="connsiteX0" fmla="*/ 1078736 w 2157862"/>
              <a:gd name="connsiteY0" fmla="*/ 0 h 2015687"/>
              <a:gd name="connsiteX1" fmla="*/ 992687 w 2157862"/>
              <a:gd name="connsiteY1" fmla="*/ 85923 h 2015687"/>
              <a:gd name="connsiteX2" fmla="*/ 870587 w 2157862"/>
              <a:gd name="connsiteY2" fmla="*/ 206907 h 2015687"/>
              <a:gd name="connsiteX3" fmla="*/ 784147 w 2157862"/>
              <a:gd name="connsiteY3" fmla="*/ 292830 h 2015687"/>
              <a:gd name="connsiteX4" fmla="*/ 0 w 2157862"/>
              <a:gd name="connsiteY4" fmla="*/ 1072683 h 2015687"/>
              <a:gd name="connsiteX5" fmla="*/ 294201 w 2157862"/>
              <a:gd name="connsiteY5" fmla="*/ 1365512 h 2015687"/>
              <a:gd name="connsiteX6" fmla="*/ 870587 w 2157862"/>
              <a:gd name="connsiteY6" fmla="*/ 792566 h 2015687"/>
              <a:gd name="connsiteX7" fmla="*/ 870585 w 2157862"/>
              <a:gd name="connsiteY7" fmla="*/ 1966102 h 2015687"/>
              <a:gd name="connsiteX8" fmla="*/ 1287287 w 2157862"/>
              <a:gd name="connsiteY8" fmla="*/ 2015689 h 2015687"/>
              <a:gd name="connsiteX9" fmla="*/ 1287275 w 2157862"/>
              <a:gd name="connsiteY9" fmla="*/ 792566 h 2015687"/>
              <a:gd name="connsiteX10" fmla="*/ 1863274 w 2157862"/>
              <a:gd name="connsiteY10" fmla="*/ 1365512 h 2015687"/>
              <a:gd name="connsiteX11" fmla="*/ 2157863 w 2157862"/>
              <a:gd name="connsiteY11" fmla="*/ 1072683 h 2015687"/>
              <a:gd name="connsiteX12" fmla="*/ 1373324 w 2157862"/>
              <a:gd name="connsiteY12" fmla="*/ 292830 h 2015687"/>
              <a:gd name="connsiteX13" fmla="*/ 1287275 w 2157862"/>
              <a:gd name="connsiteY13" fmla="*/ 206907 h 2015687"/>
              <a:gd name="connsiteX14" fmla="*/ 1165176 w 2157862"/>
              <a:gd name="connsiteY14" fmla="*/ 85923 h 2015687"/>
              <a:gd name="connsiteX15" fmla="*/ 1078736 w 2157862"/>
              <a:gd name="connsiteY15" fmla="*/ 0 h 2015687"/>
              <a:gd name="connsiteX0" fmla="*/ 1078736 w 2157862"/>
              <a:gd name="connsiteY0" fmla="*/ 0 h 1975226"/>
              <a:gd name="connsiteX1" fmla="*/ 992687 w 2157862"/>
              <a:gd name="connsiteY1" fmla="*/ 85923 h 1975226"/>
              <a:gd name="connsiteX2" fmla="*/ 870587 w 2157862"/>
              <a:gd name="connsiteY2" fmla="*/ 206907 h 1975226"/>
              <a:gd name="connsiteX3" fmla="*/ 784147 w 2157862"/>
              <a:gd name="connsiteY3" fmla="*/ 292830 h 1975226"/>
              <a:gd name="connsiteX4" fmla="*/ 0 w 2157862"/>
              <a:gd name="connsiteY4" fmla="*/ 1072683 h 1975226"/>
              <a:gd name="connsiteX5" fmla="*/ 294201 w 2157862"/>
              <a:gd name="connsiteY5" fmla="*/ 1365512 h 1975226"/>
              <a:gd name="connsiteX6" fmla="*/ 870587 w 2157862"/>
              <a:gd name="connsiteY6" fmla="*/ 792566 h 1975226"/>
              <a:gd name="connsiteX7" fmla="*/ 870585 w 2157862"/>
              <a:gd name="connsiteY7" fmla="*/ 1966102 h 1975226"/>
              <a:gd name="connsiteX8" fmla="*/ 1300772 w 2157862"/>
              <a:gd name="connsiteY8" fmla="*/ 1975226 h 1975226"/>
              <a:gd name="connsiteX9" fmla="*/ 1287275 w 2157862"/>
              <a:gd name="connsiteY9" fmla="*/ 792566 h 1975226"/>
              <a:gd name="connsiteX10" fmla="*/ 1863274 w 2157862"/>
              <a:gd name="connsiteY10" fmla="*/ 1365512 h 1975226"/>
              <a:gd name="connsiteX11" fmla="*/ 2157863 w 2157862"/>
              <a:gd name="connsiteY11" fmla="*/ 1072683 h 1975226"/>
              <a:gd name="connsiteX12" fmla="*/ 1373324 w 2157862"/>
              <a:gd name="connsiteY12" fmla="*/ 292830 h 1975226"/>
              <a:gd name="connsiteX13" fmla="*/ 1287275 w 2157862"/>
              <a:gd name="connsiteY13" fmla="*/ 206907 h 1975226"/>
              <a:gd name="connsiteX14" fmla="*/ 1165176 w 2157862"/>
              <a:gd name="connsiteY14" fmla="*/ 85923 h 1975226"/>
              <a:gd name="connsiteX15" fmla="*/ 1078736 w 2157862"/>
              <a:gd name="connsiteY15" fmla="*/ 0 h 1975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975226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cubicBezTo>
                  <a:pt x="870586" y="1183745"/>
                  <a:pt x="870586" y="1574923"/>
                  <a:pt x="870585" y="1966102"/>
                </a:cubicBezTo>
                <a:lnTo>
                  <a:pt x="1300772" y="1975226"/>
                </a:lnTo>
                <a:cubicBezTo>
                  <a:pt x="1300768" y="1567518"/>
                  <a:pt x="1287279" y="1200274"/>
                  <a:pt x="1287275" y="792566"/>
                </a:cubicBez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20000"/>
            </a:srgbClr>
          </a:solidFill>
          <a:ln w="325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 46">
            <a:extLst>
              <a:ext uri="{FF2B5EF4-FFF2-40B4-BE49-F238E27FC236}">
                <a16:creationId xmlns:a16="http://schemas.microsoft.com/office/drawing/2014/main" id="{AFD820A1-003D-4019-8C36-D23E339AEBC2}"/>
              </a:ext>
            </a:extLst>
          </p:cNvPr>
          <p:cNvSpPr/>
          <p:nvPr userDrawn="1"/>
        </p:nvSpPr>
        <p:spPr>
          <a:xfrm rot="5400000">
            <a:off x="4546927" y="4598411"/>
            <a:ext cx="507986" cy="464993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  <a:gd name="connsiteX0" fmla="*/ 1078736 w 2157862"/>
              <a:gd name="connsiteY0" fmla="*/ 0 h 1966102"/>
              <a:gd name="connsiteX1" fmla="*/ 992687 w 2157862"/>
              <a:gd name="connsiteY1" fmla="*/ 85923 h 1966102"/>
              <a:gd name="connsiteX2" fmla="*/ 870587 w 2157862"/>
              <a:gd name="connsiteY2" fmla="*/ 206907 h 1966102"/>
              <a:gd name="connsiteX3" fmla="*/ 784147 w 2157862"/>
              <a:gd name="connsiteY3" fmla="*/ 292830 h 1966102"/>
              <a:gd name="connsiteX4" fmla="*/ 0 w 2157862"/>
              <a:gd name="connsiteY4" fmla="*/ 1072683 h 1966102"/>
              <a:gd name="connsiteX5" fmla="*/ 294201 w 2157862"/>
              <a:gd name="connsiteY5" fmla="*/ 1365512 h 1966102"/>
              <a:gd name="connsiteX6" fmla="*/ 870587 w 2157862"/>
              <a:gd name="connsiteY6" fmla="*/ 792566 h 1966102"/>
              <a:gd name="connsiteX7" fmla="*/ 870585 w 2157862"/>
              <a:gd name="connsiteY7" fmla="*/ 1966102 h 1966102"/>
              <a:gd name="connsiteX8" fmla="*/ 1287275 w 2157862"/>
              <a:gd name="connsiteY8" fmla="*/ 1602472 h 1966102"/>
              <a:gd name="connsiteX9" fmla="*/ 1287275 w 2157862"/>
              <a:gd name="connsiteY9" fmla="*/ 792566 h 1966102"/>
              <a:gd name="connsiteX10" fmla="*/ 1863274 w 2157862"/>
              <a:gd name="connsiteY10" fmla="*/ 1365512 h 1966102"/>
              <a:gd name="connsiteX11" fmla="*/ 2157863 w 2157862"/>
              <a:gd name="connsiteY11" fmla="*/ 1072683 h 1966102"/>
              <a:gd name="connsiteX12" fmla="*/ 1373324 w 2157862"/>
              <a:gd name="connsiteY12" fmla="*/ 292830 h 1966102"/>
              <a:gd name="connsiteX13" fmla="*/ 1287275 w 2157862"/>
              <a:gd name="connsiteY13" fmla="*/ 206907 h 1966102"/>
              <a:gd name="connsiteX14" fmla="*/ 1165176 w 2157862"/>
              <a:gd name="connsiteY14" fmla="*/ 85923 h 1966102"/>
              <a:gd name="connsiteX15" fmla="*/ 1078736 w 2157862"/>
              <a:gd name="connsiteY15" fmla="*/ 0 h 1966102"/>
              <a:gd name="connsiteX0" fmla="*/ 1078736 w 2157862"/>
              <a:gd name="connsiteY0" fmla="*/ 0 h 2015687"/>
              <a:gd name="connsiteX1" fmla="*/ 992687 w 2157862"/>
              <a:gd name="connsiteY1" fmla="*/ 85923 h 2015687"/>
              <a:gd name="connsiteX2" fmla="*/ 870587 w 2157862"/>
              <a:gd name="connsiteY2" fmla="*/ 206907 h 2015687"/>
              <a:gd name="connsiteX3" fmla="*/ 784147 w 2157862"/>
              <a:gd name="connsiteY3" fmla="*/ 292830 h 2015687"/>
              <a:gd name="connsiteX4" fmla="*/ 0 w 2157862"/>
              <a:gd name="connsiteY4" fmla="*/ 1072683 h 2015687"/>
              <a:gd name="connsiteX5" fmla="*/ 294201 w 2157862"/>
              <a:gd name="connsiteY5" fmla="*/ 1365512 h 2015687"/>
              <a:gd name="connsiteX6" fmla="*/ 870587 w 2157862"/>
              <a:gd name="connsiteY6" fmla="*/ 792566 h 2015687"/>
              <a:gd name="connsiteX7" fmla="*/ 870585 w 2157862"/>
              <a:gd name="connsiteY7" fmla="*/ 1966102 h 2015687"/>
              <a:gd name="connsiteX8" fmla="*/ 1287287 w 2157862"/>
              <a:gd name="connsiteY8" fmla="*/ 2015689 h 2015687"/>
              <a:gd name="connsiteX9" fmla="*/ 1287275 w 2157862"/>
              <a:gd name="connsiteY9" fmla="*/ 792566 h 2015687"/>
              <a:gd name="connsiteX10" fmla="*/ 1863274 w 2157862"/>
              <a:gd name="connsiteY10" fmla="*/ 1365512 h 2015687"/>
              <a:gd name="connsiteX11" fmla="*/ 2157863 w 2157862"/>
              <a:gd name="connsiteY11" fmla="*/ 1072683 h 2015687"/>
              <a:gd name="connsiteX12" fmla="*/ 1373324 w 2157862"/>
              <a:gd name="connsiteY12" fmla="*/ 292830 h 2015687"/>
              <a:gd name="connsiteX13" fmla="*/ 1287275 w 2157862"/>
              <a:gd name="connsiteY13" fmla="*/ 206907 h 2015687"/>
              <a:gd name="connsiteX14" fmla="*/ 1165176 w 2157862"/>
              <a:gd name="connsiteY14" fmla="*/ 85923 h 2015687"/>
              <a:gd name="connsiteX15" fmla="*/ 1078736 w 2157862"/>
              <a:gd name="connsiteY15" fmla="*/ 0 h 2015687"/>
              <a:gd name="connsiteX0" fmla="*/ 1078736 w 2157862"/>
              <a:gd name="connsiteY0" fmla="*/ 0 h 1975226"/>
              <a:gd name="connsiteX1" fmla="*/ 992687 w 2157862"/>
              <a:gd name="connsiteY1" fmla="*/ 85923 h 1975226"/>
              <a:gd name="connsiteX2" fmla="*/ 870587 w 2157862"/>
              <a:gd name="connsiteY2" fmla="*/ 206907 h 1975226"/>
              <a:gd name="connsiteX3" fmla="*/ 784147 w 2157862"/>
              <a:gd name="connsiteY3" fmla="*/ 292830 h 1975226"/>
              <a:gd name="connsiteX4" fmla="*/ 0 w 2157862"/>
              <a:gd name="connsiteY4" fmla="*/ 1072683 h 1975226"/>
              <a:gd name="connsiteX5" fmla="*/ 294201 w 2157862"/>
              <a:gd name="connsiteY5" fmla="*/ 1365512 h 1975226"/>
              <a:gd name="connsiteX6" fmla="*/ 870587 w 2157862"/>
              <a:gd name="connsiteY6" fmla="*/ 792566 h 1975226"/>
              <a:gd name="connsiteX7" fmla="*/ 870585 w 2157862"/>
              <a:gd name="connsiteY7" fmla="*/ 1966102 h 1975226"/>
              <a:gd name="connsiteX8" fmla="*/ 1300772 w 2157862"/>
              <a:gd name="connsiteY8" fmla="*/ 1975226 h 1975226"/>
              <a:gd name="connsiteX9" fmla="*/ 1287275 w 2157862"/>
              <a:gd name="connsiteY9" fmla="*/ 792566 h 1975226"/>
              <a:gd name="connsiteX10" fmla="*/ 1863274 w 2157862"/>
              <a:gd name="connsiteY10" fmla="*/ 1365512 h 1975226"/>
              <a:gd name="connsiteX11" fmla="*/ 2157863 w 2157862"/>
              <a:gd name="connsiteY11" fmla="*/ 1072683 h 1975226"/>
              <a:gd name="connsiteX12" fmla="*/ 1373324 w 2157862"/>
              <a:gd name="connsiteY12" fmla="*/ 292830 h 1975226"/>
              <a:gd name="connsiteX13" fmla="*/ 1287275 w 2157862"/>
              <a:gd name="connsiteY13" fmla="*/ 206907 h 1975226"/>
              <a:gd name="connsiteX14" fmla="*/ 1165176 w 2157862"/>
              <a:gd name="connsiteY14" fmla="*/ 85923 h 1975226"/>
              <a:gd name="connsiteX15" fmla="*/ 1078736 w 2157862"/>
              <a:gd name="connsiteY15" fmla="*/ 0 h 1975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975226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cubicBezTo>
                  <a:pt x="870586" y="1183745"/>
                  <a:pt x="870586" y="1574923"/>
                  <a:pt x="870585" y="1966102"/>
                </a:cubicBezTo>
                <a:lnTo>
                  <a:pt x="1300772" y="1975226"/>
                </a:lnTo>
                <a:cubicBezTo>
                  <a:pt x="1300768" y="1567518"/>
                  <a:pt x="1287279" y="1200274"/>
                  <a:pt x="1287275" y="792566"/>
                </a:cubicBez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20000"/>
            </a:srgbClr>
          </a:solidFill>
          <a:ln w="325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BB427047-A6E3-488A-8230-D33A4CECB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30B8DC4-AFB6-4774-B47D-4A3EAAB24A34}"/>
              </a:ext>
            </a:extLst>
          </p:cNvPr>
          <p:cNvSpPr/>
          <p:nvPr userDrawn="1"/>
        </p:nvSpPr>
        <p:spPr>
          <a:xfrm>
            <a:off x="5374720" y="4186832"/>
            <a:ext cx="5639064" cy="1292024"/>
          </a:xfrm>
          <a:custGeom>
            <a:avLst/>
            <a:gdLst>
              <a:gd name="connsiteX0" fmla="*/ 42470 w 5639064"/>
              <a:gd name="connsiteY0" fmla="*/ 0 h 1292024"/>
              <a:gd name="connsiteX1" fmla="*/ 2019756 w 5639064"/>
              <a:gd name="connsiteY1" fmla="*/ 0 h 1292024"/>
              <a:gd name="connsiteX2" fmla="*/ 2029112 w 5639064"/>
              <a:gd name="connsiteY2" fmla="*/ 3875 h 1292024"/>
              <a:gd name="connsiteX3" fmla="*/ 5581973 w 5639064"/>
              <a:gd name="connsiteY3" fmla="*/ 3875 h 1292024"/>
              <a:gd name="connsiteX4" fmla="*/ 5639064 w 5639064"/>
              <a:gd name="connsiteY4" fmla="*/ 60966 h 1292024"/>
              <a:gd name="connsiteX5" fmla="*/ 5639064 w 5639064"/>
              <a:gd name="connsiteY5" fmla="*/ 1234933 h 1292024"/>
              <a:gd name="connsiteX6" fmla="*/ 5581973 w 5639064"/>
              <a:gd name="connsiteY6" fmla="*/ 1292024 h 1292024"/>
              <a:gd name="connsiteX7" fmla="*/ 1911695 w 5639064"/>
              <a:gd name="connsiteY7" fmla="*/ 1292024 h 1292024"/>
              <a:gd name="connsiteX8" fmla="*/ 1892502 w 5639064"/>
              <a:gd name="connsiteY8" fmla="*/ 1288149 h 1292024"/>
              <a:gd name="connsiteX9" fmla="*/ 42470 w 5639064"/>
              <a:gd name="connsiteY9" fmla="*/ 1288149 h 1292024"/>
              <a:gd name="connsiteX10" fmla="*/ 0 w 5639064"/>
              <a:gd name="connsiteY10" fmla="*/ 1245679 h 1292024"/>
              <a:gd name="connsiteX11" fmla="*/ 0 w 5639064"/>
              <a:gd name="connsiteY11" fmla="*/ 42470 h 1292024"/>
              <a:gd name="connsiteX12" fmla="*/ 42470 w 5639064"/>
              <a:gd name="connsiteY12" fmla="*/ 0 h 1292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9064" h="1292024">
                <a:moveTo>
                  <a:pt x="42470" y="0"/>
                </a:moveTo>
                <a:lnTo>
                  <a:pt x="2019756" y="0"/>
                </a:lnTo>
                <a:lnTo>
                  <a:pt x="2029112" y="3875"/>
                </a:lnTo>
                <a:lnTo>
                  <a:pt x="5581973" y="3875"/>
                </a:lnTo>
                <a:cubicBezTo>
                  <a:pt x="5613503" y="3875"/>
                  <a:pt x="5639064" y="29436"/>
                  <a:pt x="5639064" y="60966"/>
                </a:cubicBezTo>
                <a:lnTo>
                  <a:pt x="5639064" y="1234933"/>
                </a:lnTo>
                <a:cubicBezTo>
                  <a:pt x="5639064" y="1266463"/>
                  <a:pt x="5613503" y="1292024"/>
                  <a:pt x="5581973" y="1292024"/>
                </a:cubicBezTo>
                <a:lnTo>
                  <a:pt x="1911695" y="1292024"/>
                </a:lnTo>
                <a:lnTo>
                  <a:pt x="1892502" y="1288149"/>
                </a:lnTo>
                <a:lnTo>
                  <a:pt x="42470" y="1288149"/>
                </a:lnTo>
                <a:cubicBezTo>
                  <a:pt x="19014" y="1288149"/>
                  <a:pt x="0" y="1269135"/>
                  <a:pt x="0" y="1245679"/>
                </a:cubicBezTo>
                <a:lnTo>
                  <a:pt x="0" y="42470"/>
                </a:lnTo>
                <a:cubicBezTo>
                  <a:pt x="0" y="19014"/>
                  <a:pt x="19014" y="0"/>
                  <a:pt x="4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EBA54E6-5022-4560-816D-AF7ECA4A98EF}"/>
              </a:ext>
            </a:extLst>
          </p:cNvPr>
          <p:cNvSpPr/>
          <p:nvPr userDrawn="1"/>
        </p:nvSpPr>
        <p:spPr>
          <a:xfrm>
            <a:off x="5374720" y="2625125"/>
            <a:ext cx="5639064" cy="1296267"/>
          </a:xfrm>
          <a:custGeom>
            <a:avLst/>
            <a:gdLst>
              <a:gd name="connsiteX0" fmla="*/ 64395 w 5639064"/>
              <a:gd name="connsiteY0" fmla="*/ 0 h 1296267"/>
              <a:gd name="connsiteX1" fmla="*/ 1997831 w 5639064"/>
              <a:gd name="connsiteY1" fmla="*/ 0 h 1296267"/>
              <a:gd name="connsiteX2" fmla="*/ 2022897 w 5639064"/>
              <a:gd name="connsiteY2" fmla="*/ 5060 h 1296267"/>
              <a:gd name="connsiteX3" fmla="*/ 2027431 w 5639064"/>
              <a:gd name="connsiteY3" fmla="*/ 8118 h 1296267"/>
              <a:gd name="connsiteX4" fmla="*/ 5581973 w 5639064"/>
              <a:gd name="connsiteY4" fmla="*/ 8118 h 1296267"/>
              <a:gd name="connsiteX5" fmla="*/ 5639064 w 5639064"/>
              <a:gd name="connsiteY5" fmla="*/ 65209 h 1296267"/>
              <a:gd name="connsiteX6" fmla="*/ 5639064 w 5639064"/>
              <a:gd name="connsiteY6" fmla="*/ 1239176 h 1296267"/>
              <a:gd name="connsiteX7" fmla="*/ 5581973 w 5639064"/>
              <a:gd name="connsiteY7" fmla="*/ 1296267 h 1296267"/>
              <a:gd name="connsiteX8" fmla="*/ 1911695 w 5639064"/>
              <a:gd name="connsiteY8" fmla="*/ 1296267 h 1296267"/>
              <a:gd name="connsiteX9" fmla="*/ 1889473 w 5639064"/>
              <a:gd name="connsiteY9" fmla="*/ 1291781 h 1296267"/>
              <a:gd name="connsiteX10" fmla="*/ 1884087 w 5639064"/>
              <a:gd name="connsiteY10" fmla="*/ 1288149 h 1296267"/>
              <a:gd name="connsiteX11" fmla="*/ 64395 w 5639064"/>
              <a:gd name="connsiteY11" fmla="*/ 1288149 h 1296267"/>
              <a:gd name="connsiteX12" fmla="*/ 0 w 5639064"/>
              <a:gd name="connsiteY12" fmla="*/ 1223754 h 1296267"/>
              <a:gd name="connsiteX13" fmla="*/ 0 w 5639064"/>
              <a:gd name="connsiteY13" fmla="*/ 64395 h 1296267"/>
              <a:gd name="connsiteX14" fmla="*/ 64395 w 5639064"/>
              <a:gd name="connsiteY14" fmla="*/ 0 h 129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39064" h="1296267">
                <a:moveTo>
                  <a:pt x="64395" y="0"/>
                </a:moveTo>
                <a:lnTo>
                  <a:pt x="1997831" y="0"/>
                </a:lnTo>
                <a:cubicBezTo>
                  <a:pt x="2006722" y="0"/>
                  <a:pt x="2015193" y="1802"/>
                  <a:pt x="2022897" y="5060"/>
                </a:cubicBezTo>
                <a:lnTo>
                  <a:pt x="2027431" y="8118"/>
                </a:lnTo>
                <a:lnTo>
                  <a:pt x="5581973" y="8118"/>
                </a:lnTo>
                <a:cubicBezTo>
                  <a:pt x="5613503" y="8118"/>
                  <a:pt x="5639064" y="33679"/>
                  <a:pt x="5639064" y="65209"/>
                </a:cubicBezTo>
                <a:lnTo>
                  <a:pt x="5639064" y="1239176"/>
                </a:lnTo>
                <a:cubicBezTo>
                  <a:pt x="5639064" y="1270706"/>
                  <a:pt x="5613503" y="1296267"/>
                  <a:pt x="5581973" y="1296267"/>
                </a:cubicBezTo>
                <a:lnTo>
                  <a:pt x="1911695" y="1296267"/>
                </a:lnTo>
                <a:cubicBezTo>
                  <a:pt x="1903813" y="1296267"/>
                  <a:pt x="1896303" y="1294670"/>
                  <a:pt x="1889473" y="1291781"/>
                </a:cubicBezTo>
                <a:lnTo>
                  <a:pt x="1884087" y="1288149"/>
                </a:lnTo>
                <a:lnTo>
                  <a:pt x="64395" y="1288149"/>
                </a:lnTo>
                <a:cubicBezTo>
                  <a:pt x="28831" y="1288149"/>
                  <a:pt x="0" y="1259318"/>
                  <a:pt x="0" y="1223754"/>
                </a:cubicBezTo>
                <a:lnTo>
                  <a:pt x="0" y="64395"/>
                </a:lnTo>
                <a:cubicBezTo>
                  <a:pt x="0" y="28831"/>
                  <a:pt x="28831" y="0"/>
                  <a:pt x="6439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A07C30-36D2-4C0C-A392-4DE15AFD24DF}"/>
              </a:ext>
            </a:extLst>
          </p:cNvPr>
          <p:cNvSpPr txBox="1"/>
          <p:nvPr userDrawn="1"/>
        </p:nvSpPr>
        <p:spPr>
          <a:xfrm>
            <a:off x="7640998" y="4450990"/>
            <a:ext cx="3054733" cy="7940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lvl="0">
              <a:lnSpc>
                <a:spcPts val="1400"/>
              </a:lnSpc>
              <a:defRPr/>
            </a:pPr>
            <a:r>
              <a:rPr lang="en-US" sz="1000">
                <a:solidFill>
                  <a:prstClr val="black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Our panel connects you to a social voting network of over 30 million consumers in 70+ countries. Advanced targeting capabilities including access to the Chinese marketplace.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E2F4D5-F737-4515-9A72-A958AAFBBF07}"/>
              </a:ext>
            </a:extLst>
          </p:cNvPr>
          <p:cNvSpPr txBox="1"/>
          <p:nvPr userDrawn="1"/>
        </p:nvSpPr>
        <p:spPr>
          <a:xfrm>
            <a:off x="7640997" y="2972681"/>
            <a:ext cx="3054734" cy="6144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lvl="0">
              <a:lnSpc>
                <a:spcPts val="1400"/>
              </a:lnSpc>
              <a:defRPr/>
            </a:pPr>
            <a:r>
              <a:rPr lang="en-US" sz="1000">
                <a:solidFill>
                  <a:prstClr val="black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Our end-to-end custom services and insight methodologies powered by Harris Interactive to support your brand strategy.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576C89-2A09-4F4F-8545-D7698EDBE775}"/>
              </a:ext>
            </a:extLst>
          </p:cNvPr>
          <p:cNvSpPr txBox="1"/>
          <p:nvPr userDrawn="1"/>
        </p:nvSpPr>
        <p:spPr>
          <a:xfrm>
            <a:off x="7640998" y="1421687"/>
            <a:ext cx="2948716" cy="6144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lvl="0">
              <a:lnSpc>
                <a:spcPts val="1400"/>
              </a:lnSpc>
              <a:defRPr/>
            </a:pPr>
            <a:r>
              <a:rPr lang="en-US" sz="1000">
                <a:solidFill>
                  <a:prstClr val="black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We provide cutting-edge research capabilities through our platform and ongoing tech innovation.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9BF12D-96CF-44E8-8DA8-66EAC431236B}"/>
              </a:ext>
            </a:extLst>
          </p:cNvPr>
          <p:cNvSpPr txBox="1"/>
          <p:nvPr userDrawn="1"/>
        </p:nvSpPr>
        <p:spPr>
          <a:xfrm>
            <a:off x="5612336" y="1442046"/>
            <a:ext cx="19933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Tomorrow’s technology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EE14CA8-F6CC-465E-A3B9-83A3345A1FC4}"/>
              </a:ext>
            </a:extLst>
          </p:cNvPr>
          <p:cNvSpPr txBox="1"/>
          <p:nvPr userDrawn="1"/>
        </p:nvSpPr>
        <p:spPr>
          <a:xfrm>
            <a:off x="5612336" y="3021665"/>
            <a:ext cx="21302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Service and methodology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5DFF25-293D-4BD7-81BB-D5A0A3CD4195}"/>
              </a:ext>
            </a:extLst>
          </p:cNvPr>
          <p:cNvSpPr txBox="1"/>
          <p:nvPr userDrawn="1"/>
        </p:nvSpPr>
        <p:spPr>
          <a:xfrm>
            <a:off x="5615386" y="4428830"/>
            <a:ext cx="18965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Toluna </a:t>
            </a:r>
            <a:b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</a:b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Influencers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panel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5F1C5669-334D-7D05-A77E-97BDC045A673}"/>
              </a:ext>
            </a:extLst>
          </p:cNvPr>
          <p:cNvPicPr preferRelativeResize="0"/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1207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8">
            <a:extLst>
              <a:ext uri="{FF2B5EF4-FFF2-40B4-BE49-F238E27FC236}">
                <a16:creationId xmlns:a16="http://schemas.microsoft.com/office/drawing/2014/main" id="{B6D7474C-0DB4-4E5D-8400-A8C14637F932}"/>
              </a:ext>
            </a:extLst>
          </p:cNvPr>
          <p:cNvSpPr/>
          <p:nvPr userDrawn="1"/>
        </p:nvSpPr>
        <p:spPr>
          <a:xfrm rot="2700000">
            <a:off x="1896680" y="2433048"/>
            <a:ext cx="7248583" cy="5382960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5000"/>
            </a:srgbClr>
          </a:solidFill>
          <a:ln w="3258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5087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EFECCF29-FAAA-F869-8675-353619BC2A20}"/>
              </a:ext>
            </a:extLst>
          </p:cNvPr>
          <p:cNvPicPr preferRelativeResize="0"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2761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311;p3">
            <a:extLst>
              <a:ext uri="{FF2B5EF4-FFF2-40B4-BE49-F238E27FC236}">
                <a16:creationId xmlns:a16="http://schemas.microsoft.com/office/drawing/2014/main" id="{282D87B5-A4E5-43D1-B933-316829E296BC}"/>
              </a:ext>
            </a:extLst>
          </p:cNvPr>
          <p:cNvSpPr/>
          <p:nvPr userDrawn="1"/>
        </p:nvSpPr>
        <p:spPr>
          <a:xfrm rot="10800000">
            <a:off x="7428124" y="-1491939"/>
            <a:ext cx="4689292" cy="4729997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1287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35">
            <a:extLst>
              <a:ext uri="{FF2B5EF4-FFF2-40B4-BE49-F238E27FC236}">
                <a16:creationId xmlns:a16="http://schemas.microsoft.com/office/drawing/2014/main" id="{BCD126E0-0A06-43C5-A1BB-E78B5B0036F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3" name="Google Shape;483;p43">
            <a:extLst>
              <a:ext uri="{FF2B5EF4-FFF2-40B4-BE49-F238E27FC236}">
                <a16:creationId xmlns:a16="http://schemas.microsoft.com/office/drawing/2014/main" id="{12654994-2B53-47A9-B5FA-F1AF86AEFF57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64F77178-B184-43CA-8A4E-071E270D0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1080107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E5D5882-D22A-44FB-83CB-974084D270BC}"/>
              </a:ext>
            </a:extLst>
          </p:cNvPr>
          <p:cNvSpPr/>
          <p:nvPr userDrawn="1"/>
        </p:nvSpPr>
        <p:spPr>
          <a:xfrm>
            <a:off x="1" y="1"/>
            <a:ext cx="7828604" cy="6858000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A756EF91-06BF-D551-9C08-E2DE06593C75}"/>
              </a:ext>
            </a:extLst>
          </p:cNvPr>
          <p:cNvPicPr preferRelativeResize="0"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6010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0EAB8A9A-8A01-AFFE-40BE-6DE330179DCB}"/>
              </a:ext>
            </a:extLst>
          </p:cNvPr>
          <p:cNvPicPr preferRelativeResize="0"/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E7664A8-C637-2739-42C9-8B68F9F68F8C}"/>
              </a:ext>
            </a:extLst>
          </p:cNvPr>
          <p:cNvSpPr txBox="1">
            <a:spLocks/>
          </p:cNvSpPr>
          <p:nvPr userDrawn="1"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  <p:pic>
        <p:nvPicPr>
          <p:cNvPr id="4" name="Google Shape;483;p43">
            <a:extLst>
              <a:ext uri="{FF2B5EF4-FFF2-40B4-BE49-F238E27FC236}">
                <a16:creationId xmlns:a16="http://schemas.microsoft.com/office/drawing/2014/main" id="{DB029195-534B-0137-DEC0-08BE9458C8C0}"/>
              </a:ext>
            </a:extLst>
          </p:cNvPr>
          <p:cNvPicPr preferRelativeResize="0"/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4472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E9B14-9C43-4C17-9141-E190001B96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 b="0" i="0">
                <a:latin typeface="Century Gothic" panose="020B0502020202020204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199277-AA38-4750-9F57-04AE5810D0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5102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F9DB025-F823-4D63-993F-3C7083EF457E}"/>
              </a:ext>
            </a:extLst>
          </p:cNvPr>
          <p:cNvSpPr txBox="1">
            <a:spLocks/>
          </p:cNvSpPr>
          <p:nvPr userDrawn="1"/>
        </p:nvSpPr>
        <p:spPr>
          <a:xfrm>
            <a:off x="650060" y="776064"/>
            <a:ext cx="2759597" cy="16358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Global Respondent Access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79E134-F365-4F61-B3F8-86D1DC76482B}"/>
              </a:ext>
            </a:extLst>
          </p:cNvPr>
          <p:cNvGrpSpPr/>
          <p:nvPr userDrawn="1"/>
        </p:nvGrpSpPr>
        <p:grpSpPr>
          <a:xfrm>
            <a:off x="5554877" y="41997"/>
            <a:ext cx="6774004" cy="6774004"/>
            <a:chOff x="2885658" y="41997"/>
            <a:chExt cx="6774004" cy="677400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691F515-E94E-43A1-A0D3-617EFC06942A}"/>
                </a:ext>
              </a:extLst>
            </p:cNvPr>
            <p:cNvSpPr/>
            <p:nvPr/>
          </p:nvSpPr>
          <p:spPr>
            <a:xfrm>
              <a:off x="3802333" y="958672"/>
              <a:ext cx="4940654" cy="494065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309B488-76E0-4433-A52C-BEF0E3354C94}"/>
                </a:ext>
              </a:extLst>
            </p:cNvPr>
            <p:cNvSpPr/>
            <p:nvPr/>
          </p:nvSpPr>
          <p:spPr>
            <a:xfrm>
              <a:off x="2885658" y="41997"/>
              <a:ext cx="6774004" cy="677400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F76985F-23E9-4B5E-97D0-41B25998336E}"/>
                </a:ext>
              </a:extLst>
            </p:cNvPr>
            <p:cNvSpPr/>
            <p:nvPr/>
          </p:nvSpPr>
          <p:spPr>
            <a:xfrm>
              <a:off x="4007675" y="1164014"/>
              <a:ext cx="4529970" cy="4529971"/>
            </a:xfrm>
            <a:prstGeom prst="ellipse">
              <a:avLst/>
            </a:prstGeom>
            <a:solidFill>
              <a:schemeClr val="bg1">
                <a:alpha val="57000"/>
              </a:schemeClr>
            </a:solidFill>
            <a:ln>
              <a:noFill/>
            </a:ln>
            <a:effectLst>
              <a:outerShdw blurRad="635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83986AFF-3C26-4D2D-889A-5B0616204B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8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6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1383" y="1600043"/>
            <a:ext cx="3657913" cy="3657913"/>
          </a:xfrm>
          <a:prstGeom prst="ellipse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2CCC4F2-7EE4-4E82-A18B-D31EA888C90E}"/>
              </a:ext>
            </a:extLst>
          </p:cNvPr>
          <p:cNvGrpSpPr/>
          <p:nvPr userDrawn="1"/>
        </p:nvGrpSpPr>
        <p:grpSpPr>
          <a:xfrm>
            <a:off x="7834059" y="3145889"/>
            <a:ext cx="2269611" cy="566220"/>
            <a:chOff x="977666" y="4650793"/>
            <a:chExt cx="2269611" cy="566220"/>
          </a:xfrm>
        </p:grpSpPr>
        <p:sp>
          <p:nvSpPr>
            <p:cNvPr id="16" name="Rounded Rectangle 529">
              <a:extLst>
                <a:ext uri="{FF2B5EF4-FFF2-40B4-BE49-F238E27FC236}">
                  <a16:creationId xmlns:a16="http://schemas.microsoft.com/office/drawing/2014/main" id="{B51BF781-1A8E-43AD-B5AB-59E495BEA113}"/>
                </a:ext>
              </a:extLst>
            </p:cNvPr>
            <p:cNvSpPr/>
            <p:nvPr/>
          </p:nvSpPr>
          <p:spPr>
            <a:xfrm>
              <a:off x="977666" y="4650793"/>
              <a:ext cx="2269611" cy="566220"/>
            </a:xfrm>
            <a:prstGeom prst="roundRect">
              <a:avLst>
                <a:gd name="adj" fmla="val 6958"/>
              </a:avLst>
            </a:prstGeom>
            <a:solidFill>
              <a:schemeClr val="bg1"/>
            </a:solidFill>
            <a:ln>
              <a:noFill/>
            </a:ln>
            <a:effectLst>
              <a:outerShdw blurRad="317500" dist="190500" dir="270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ts val="12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Members</a:t>
              </a:r>
            </a:p>
            <a:p>
              <a:pPr marL="0" marR="0" lvl="0" indent="0" algn="l" defTabSz="914400" rtl="0" eaLnBrk="1" fontAlgn="auto" latinLnBrk="0" hangingPunct="1">
                <a:lnSpc>
                  <a:spcPts val="12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W</a:t>
              </a:r>
              <a:r>
                <a:rPr kumimoji="0" lang="en-US" sz="1300" b="1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orldwide</a:t>
              </a:r>
              <a:endParaRPr kumimoji="0" lang="en-US" sz="13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7" name="Rounded Rectangle 530">
              <a:extLst>
                <a:ext uri="{FF2B5EF4-FFF2-40B4-BE49-F238E27FC236}">
                  <a16:creationId xmlns:a16="http://schemas.microsoft.com/office/drawing/2014/main" id="{CEBA8C98-6905-42BC-9A91-AAF01DD89CEB}"/>
                </a:ext>
              </a:extLst>
            </p:cNvPr>
            <p:cNvSpPr/>
            <p:nvPr/>
          </p:nvSpPr>
          <p:spPr>
            <a:xfrm>
              <a:off x="1035812" y="4711544"/>
              <a:ext cx="864300" cy="458940"/>
            </a:xfrm>
            <a:prstGeom prst="roundRect">
              <a:avLst>
                <a:gd name="adj" fmla="val 0"/>
              </a:avLst>
            </a:prstGeom>
            <a:solidFill>
              <a:srgbClr val="00339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6800" rIns="46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36.1m+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BC2073C-C489-4BFE-9DD2-23EB0A518EA1}"/>
              </a:ext>
            </a:extLst>
          </p:cNvPr>
          <p:cNvGrpSpPr/>
          <p:nvPr userDrawn="1"/>
        </p:nvGrpSpPr>
        <p:grpSpPr>
          <a:xfrm>
            <a:off x="3667885" y="1296662"/>
            <a:ext cx="2928697" cy="4278395"/>
            <a:chOff x="3667885" y="1296662"/>
            <a:chExt cx="2928697" cy="427839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B57B0F1-C1BF-4C2B-803F-9C2E5AE8C691}"/>
                </a:ext>
              </a:extLst>
            </p:cNvPr>
            <p:cNvGrpSpPr/>
            <p:nvPr/>
          </p:nvGrpSpPr>
          <p:grpSpPr>
            <a:xfrm>
              <a:off x="3670081" y="3147537"/>
              <a:ext cx="2404896" cy="566220"/>
              <a:chOff x="3906500" y="5334744"/>
              <a:chExt cx="2404896" cy="566220"/>
            </a:xfrm>
            <a:solidFill>
              <a:schemeClr val="bg1"/>
            </a:solidFill>
          </p:grpSpPr>
          <p:sp>
            <p:nvSpPr>
              <p:cNvPr id="37" name="Rounded Rectangle 66">
                <a:extLst>
                  <a:ext uri="{FF2B5EF4-FFF2-40B4-BE49-F238E27FC236}">
                    <a16:creationId xmlns:a16="http://schemas.microsoft.com/office/drawing/2014/main" id="{5E7920E3-39C7-442B-8E03-E7ED1D85E681}"/>
                  </a:ext>
                </a:extLst>
              </p:cNvPr>
              <p:cNvSpPr/>
              <p:nvPr/>
            </p:nvSpPr>
            <p:spPr>
              <a:xfrm>
                <a:off x="3906500" y="5334744"/>
                <a:ext cx="2404896" cy="56622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>
                <a:outerShdw blurRad="228600" dist="127000" dir="2700000" sx="102000" sy="102000" algn="ctr" rotWithShape="0">
                  <a:prstClr val="black">
                    <a:alpha val="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0" rIns="4680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Members in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North America</a:t>
                </a:r>
              </a:p>
            </p:txBody>
          </p:sp>
          <p:sp>
            <p:nvSpPr>
              <p:cNvPr id="38" name="Rounded Rectangle 67">
                <a:extLst>
                  <a:ext uri="{FF2B5EF4-FFF2-40B4-BE49-F238E27FC236}">
                    <a16:creationId xmlns:a16="http://schemas.microsoft.com/office/drawing/2014/main" id="{6C11CE4B-7AD5-48C5-9251-FFF5B4CA2737}"/>
                  </a:ext>
                </a:extLst>
              </p:cNvPr>
              <p:cNvSpPr/>
              <p:nvPr/>
            </p:nvSpPr>
            <p:spPr>
              <a:xfrm>
                <a:off x="3986237" y="5385970"/>
                <a:ext cx="962248" cy="45894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6800" rIns="468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7.6m+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BFD4744-C83F-4E52-841E-58A9B002DBBE}"/>
                </a:ext>
              </a:extLst>
            </p:cNvPr>
            <p:cNvGrpSpPr/>
            <p:nvPr/>
          </p:nvGrpSpPr>
          <p:grpSpPr>
            <a:xfrm>
              <a:off x="3861314" y="4079628"/>
              <a:ext cx="2404896" cy="566220"/>
              <a:chOff x="4428106" y="5338791"/>
              <a:chExt cx="2404896" cy="566220"/>
            </a:xfrm>
            <a:solidFill>
              <a:schemeClr val="bg1"/>
            </a:solidFill>
          </p:grpSpPr>
          <p:sp>
            <p:nvSpPr>
              <p:cNvPr id="35" name="Rounded Rectangle 64">
                <a:extLst>
                  <a:ext uri="{FF2B5EF4-FFF2-40B4-BE49-F238E27FC236}">
                    <a16:creationId xmlns:a16="http://schemas.microsoft.com/office/drawing/2014/main" id="{72BC4F85-932E-43CF-AD47-B5D2678EC924}"/>
                  </a:ext>
                </a:extLst>
              </p:cNvPr>
              <p:cNvSpPr/>
              <p:nvPr/>
            </p:nvSpPr>
            <p:spPr>
              <a:xfrm>
                <a:off x="4428106" y="5338791"/>
                <a:ext cx="2404896" cy="56622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>
                <a:outerShdw blurRad="228600" dist="127000" dir="2700000" sx="102000" sy="102000" algn="ctr" rotWithShape="0">
                  <a:prstClr val="black">
                    <a:alpha val="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0" rIns="4680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Members in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Latin America</a:t>
                </a:r>
              </a:p>
            </p:txBody>
          </p:sp>
          <p:sp>
            <p:nvSpPr>
              <p:cNvPr id="36" name="Rounded Rectangle 65">
                <a:extLst>
                  <a:ext uri="{FF2B5EF4-FFF2-40B4-BE49-F238E27FC236}">
                    <a16:creationId xmlns:a16="http://schemas.microsoft.com/office/drawing/2014/main" id="{FC79E4CD-901D-45C7-889B-0BAAF0EBDC93}"/>
                  </a:ext>
                </a:extLst>
              </p:cNvPr>
              <p:cNvSpPr/>
              <p:nvPr/>
            </p:nvSpPr>
            <p:spPr>
              <a:xfrm>
                <a:off x="4507843" y="5390017"/>
                <a:ext cx="962248" cy="45894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6800" rIns="468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3.2m+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11A2002-1810-4FCF-99C3-2C00589BB97C}"/>
                </a:ext>
              </a:extLst>
            </p:cNvPr>
            <p:cNvGrpSpPr/>
            <p:nvPr/>
          </p:nvGrpSpPr>
          <p:grpSpPr>
            <a:xfrm>
              <a:off x="3871744" y="2228460"/>
              <a:ext cx="2404897" cy="566220"/>
              <a:chOff x="4634482" y="2559579"/>
              <a:chExt cx="2404897" cy="566220"/>
            </a:xfrm>
            <a:solidFill>
              <a:schemeClr val="bg1"/>
            </a:solidFill>
          </p:grpSpPr>
          <p:sp>
            <p:nvSpPr>
              <p:cNvPr id="33" name="Rounded Rectangle 62">
                <a:extLst>
                  <a:ext uri="{FF2B5EF4-FFF2-40B4-BE49-F238E27FC236}">
                    <a16:creationId xmlns:a16="http://schemas.microsoft.com/office/drawing/2014/main" id="{E7490654-DCB1-4389-BAF1-86DBD09597E2}"/>
                  </a:ext>
                </a:extLst>
              </p:cNvPr>
              <p:cNvSpPr/>
              <p:nvPr/>
            </p:nvSpPr>
            <p:spPr>
              <a:xfrm>
                <a:off x="4634482" y="2559579"/>
                <a:ext cx="2404897" cy="56622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>
                <a:outerShdw blurRad="228600" dist="127000" dir="2700000" sx="102000" sy="102000" algn="ctr" rotWithShape="0">
                  <a:prstClr val="black">
                    <a:alpha val="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0" rIns="4680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Members in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Europe</a:t>
                </a:r>
              </a:p>
            </p:txBody>
          </p:sp>
          <p:sp>
            <p:nvSpPr>
              <p:cNvPr id="34" name="Rounded Rectangle 63">
                <a:extLst>
                  <a:ext uri="{FF2B5EF4-FFF2-40B4-BE49-F238E27FC236}">
                    <a16:creationId xmlns:a16="http://schemas.microsoft.com/office/drawing/2014/main" id="{94F639B5-54A1-4615-BFED-0FDDDD5A2058}"/>
                  </a:ext>
                </a:extLst>
              </p:cNvPr>
              <p:cNvSpPr/>
              <p:nvPr/>
            </p:nvSpPr>
            <p:spPr>
              <a:xfrm>
                <a:off x="4714219" y="2610805"/>
                <a:ext cx="962248" cy="45894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6800" rIns="468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10.7m+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0521420-55B3-440F-9D08-A07A689B85CA}"/>
                </a:ext>
              </a:extLst>
            </p:cNvPr>
            <p:cNvGrpSpPr/>
            <p:nvPr/>
          </p:nvGrpSpPr>
          <p:grpSpPr>
            <a:xfrm>
              <a:off x="4191685" y="5008837"/>
              <a:ext cx="2404897" cy="566220"/>
              <a:chOff x="4433298" y="3483867"/>
              <a:chExt cx="2404897" cy="566220"/>
            </a:xfrm>
            <a:solidFill>
              <a:schemeClr val="bg1"/>
            </a:solidFill>
          </p:grpSpPr>
          <p:sp>
            <p:nvSpPr>
              <p:cNvPr id="31" name="Rounded Rectangle 60">
                <a:extLst>
                  <a:ext uri="{FF2B5EF4-FFF2-40B4-BE49-F238E27FC236}">
                    <a16:creationId xmlns:a16="http://schemas.microsoft.com/office/drawing/2014/main" id="{44B112D3-416C-4886-AE0B-4CEE109384F9}"/>
                  </a:ext>
                </a:extLst>
              </p:cNvPr>
              <p:cNvSpPr/>
              <p:nvPr/>
            </p:nvSpPr>
            <p:spPr>
              <a:xfrm>
                <a:off x="4433298" y="3483867"/>
                <a:ext cx="2404897" cy="56622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>
                <a:outerShdw blurRad="228600" dist="127000" dir="2700000" sx="102000" sy="102000" algn="ctr" rotWithShape="0">
                  <a:prstClr val="black">
                    <a:alpha val="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0" rIns="4680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Members in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MENA</a:t>
                </a:r>
              </a:p>
            </p:txBody>
          </p:sp>
          <p:sp>
            <p:nvSpPr>
              <p:cNvPr id="32" name="Rounded Rectangle 61">
                <a:extLst>
                  <a:ext uri="{FF2B5EF4-FFF2-40B4-BE49-F238E27FC236}">
                    <a16:creationId xmlns:a16="http://schemas.microsoft.com/office/drawing/2014/main" id="{A635BF71-912D-43FE-BB27-6F061850FC48}"/>
                  </a:ext>
                </a:extLst>
              </p:cNvPr>
              <p:cNvSpPr/>
              <p:nvPr/>
            </p:nvSpPr>
            <p:spPr>
              <a:xfrm>
                <a:off x="4513035" y="3535093"/>
                <a:ext cx="962248" cy="45894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6800" rIns="468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1.3m+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6662D10-1442-4C2D-8C71-8B2BE5108ED6}"/>
                </a:ext>
              </a:extLst>
            </p:cNvPr>
            <p:cNvGrpSpPr/>
            <p:nvPr/>
          </p:nvGrpSpPr>
          <p:grpSpPr>
            <a:xfrm>
              <a:off x="4191685" y="1296662"/>
              <a:ext cx="2404897" cy="566220"/>
              <a:chOff x="4763671" y="699737"/>
              <a:chExt cx="2404897" cy="566220"/>
            </a:xfrm>
            <a:solidFill>
              <a:schemeClr val="bg1"/>
            </a:solidFill>
          </p:grpSpPr>
          <p:sp>
            <p:nvSpPr>
              <p:cNvPr id="29" name="Rounded Rectangle 58">
                <a:extLst>
                  <a:ext uri="{FF2B5EF4-FFF2-40B4-BE49-F238E27FC236}">
                    <a16:creationId xmlns:a16="http://schemas.microsoft.com/office/drawing/2014/main" id="{3A980D15-9F50-424D-AD83-39706CFAF985}"/>
                  </a:ext>
                </a:extLst>
              </p:cNvPr>
              <p:cNvSpPr/>
              <p:nvPr/>
            </p:nvSpPr>
            <p:spPr>
              <a:xfrm>
                <a:off x="4763671" y="699737"/>
                <a:ext cx="2404897" cy="56622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>
                <a:outerShdw blurRad="228600" dist="127000" dir="2700000" sx="102000" sy="102000" algn="ctr" rotWithShape="0">
                  <a:prstClr val="black">
                    <a:alpha val="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0" rIns="4680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Members in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Asia-Pacific</a:t>
                </a:r>
              </a:p>
            </p:txBody>
          </p:sp>
          <p:sp>
            <p:nvSpPr>
              <p:cNvPr id="30" name="Rounded Rectangle 59">
                <a:extLst>
                  <a:ext uri="{FF2B5EF4-FFF2-40B4-BE49-F238E27FC236}">
                    <a16:creationId xmlns:a16="http://schemas.microsoft.com/office/drawing/2014/main" id="{80D706F4-FB1D-4449-9E6A-B7DC06276261}"/>
                  </a:ext>
                </a:extLst>
              </p:cNvPr>
              <p:cNvSpPr/>
              <p:nvPr/>
            </p:nvSpPr>
            <p:spPr>
              <a:xfrm>
                <a:off x="4843408" y="750963"/>
                <a:ext cx="962248" cy="45894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6800" rIns="468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13.3m+</a:t>
                </a:r>
              </a:p>
            </p:txBody>
          </p:sp>
        </p:grpSp>
        <p:sp>
          <p:nvSpPr>
            <p:cNvPr id="24" name="Rounded Rectangle 30">
              <a:extLst>
                <a:ext uri="{FF2B5EF4-FFF2-40B4-BE49-F238E27FC236}">
                  <a16:creationId xmlns:a16="http://schemas.microsoft.com/office/drawing/2014/main" id="{4A478954-2A65-45F7-AF23-E153D472F6A9}"/>
                </a:ext>
              </a:extLst>
            </p:cNvPr>
            <p:cNvSpPr/>
            <p:nvPr/>
          </p:nvSpPr>
          <p:spPr>
            <a:xfrm flipH="1">
              <a:off x="4189451" y="1297053"/>
              <a:ext cx="45719" cy="566220"/>
            </a:xfrm>
            <a:prstGeom prst="roundRect">
              <a:avLst/>
            </a:prstGeom>
            <a:solidFill>
              <a:srgbClr val="FFD1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5" name="Rounded Rectangle 31">
              <a:extLst>
                <a:ext uri="{FF2B5EF4-FFF2-40B4-BE49-F238E27FC236}">
                  <a16:creationId xmlns:a16="http://schemas.microsoft.com/office/drawing/2014/main" id="{0C8E8F74-D82F-438E-B63D-A1484867B127}"/>
                </a:ext>
              </a:extLst>
            </p:cNvPr>
            <p:cNvSpPr/>
            <p:nvPr/>
          </p:nvSpPr>
          <p:spPr>
            <a:xfrm flipH="1">
              <a:off x="3870181" y="2224704"/>
              <a:ext cx="45719" cy="566220"/>
            </a:xfrm>
            <a:prstGeom prst="roundRect">
              <a:avLst/>
            </a:prstGeom>
            <a:solidFill>
              <a:srgbClr val="E3004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6" name="Rounded Rectangle 32">
              <a:extLst>
                <a:ext uri="{FF2B5EF4-FFF2-40B4-BE49-F238E27FC236}">
                  <a16:creationId xmlns:a16="http://schemas.microsoft.com/office/drawing/2014/main" id="{20C8BC7E-B887-4C49-9AE8-9A2E4A3F49A3}"/>
                </a:ext>
              </a:extLst>
            </p:cNvPr>
            <p:cNvSpPr/>
            <p:nvPr/>
          </p:nvSpPr>
          <p:spPr>
            <a:xfrm flipH="1">
              <a:off x="3667885" y="3151873"/>
              <a:ext cx="45719" cy="566220"/>
            </a:xfrm>
            <a:prstGeom prst="roundRect">
              <a:avLst/>
            </a:prstGeom>
            <a:solidFill>
              <a:srgbClr val="4AFF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7" name="Rounded Rectangle 33">
              <a:extLst>
                <a:ext uri="{FF2B5EF4-FFF2-40B4-BE49-F238E27FC236}">
                  <a16:creationId xmlns:a16="http://schemas.microsoft.com/office/drawing/2014/main" id="{20C52F45-EC56-4D40-B8BE-F542E2361E7B}"/>
                </a:ext>
              </a:extLst>
            </p:cNvPr>
            <p:cNvSpPr/>
            <p:nvPr/>
          </p:nvSpPr>
          <p:spPr>
            <a:xfrm flipH="1">
              <a:off x="3858637" y="4079627"/>
              <a:ext cx="45719" cy="566220"/>
            </a:xfrm>
            <a:prstGeom prst="roundRect">
              <a:avLst/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8" name="Rounded Rectangle 34">
              <a:extLst>
                <a:ext uri="{FF2B5EF4-FFF2-40B4-BE49-F238E27FC236}">
                  <a16:creationId xmlns:a16="http://schemas.microsoft.com/office/drawing/2014/main" id="{E44BA46E-6495-4AB8-A43A-6BC6836CBE56}"/>
                </a:ext>
              </a:extLst>
            </p:cNvPr>
            <p:cNvSpPr/>
            <p:nvPr/>
          </p:nvSpPr>
          <p:spPr>
            <a:xfrm flipH="1">
              <a:off x="4189451" y="5008837"/>
              <a:ext cx="45719" cy="566220"/>
            </a:xfrm>
            <a:prstGeom prst="roundRect">
              <a:avLst/>
            </a:prstGeom>
            <a:solidFill>
              <a:srgbClr val="5E249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16524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C7B4E-3316-42EA-9436-004FC42AE2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13351" y="2286646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42BDAB-E4B4-457E-950E-688FC6A5FF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13060" y="3298138"/>
            <a:ext cx="2189403" cy="22978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4A6AD4DD-3AB6-4660-8E92-C22D65ABC0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13061" y="296255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101B0530-E81F-4DD3-85AE-468682356CE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3877" y="2286646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XXXX%</a:t>
            </a:r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5015EACA-6B4E-48AC-9D5B-4052BBE4D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43586" y="3298138"/>
            <a:ext cx="2189403" cy="22978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93BC72A3-8FE6-4EF6-BE59-AC8FFCB95F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43587" y="296255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D970E942-9B12-4561-B949-BE93A0C8A08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2856" y="2286646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XXXX%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49E002E0-B436-46D0-8DF3-7480E4D22D2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72565" y="3298138"/>
            <a:ext cx="2189403" cy="22978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65" name="Text Placeholder 7">
            <a:extLst>
              <a:ext uri="{FF2B5EF4-FFF2-40B4-BE49-F238E27FC236}">
                <a16:creationId xmlns:a16="http://schemas.microsoft.com/office/drawing/2014/main" id="{4BBABDD1-7FE8-40BF-A4AE-D71F5183D78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072566" y="296255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70" name="Text Placeholder 2">
            <a:extLst>
              <a:ext uri="{FF2B5EF4-FFF2-40B4-BE49-F238E27FC236}">
                <a16:creationId xmlns:a16="http://schemas.microsoft.com/office/drawing/2014/main" id="{AEDD8C21-4E47-4A42-A4FD-6C983FBA85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3061" y="694158"/>
            <a:ext cx="4599493" cy="62841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74" name="Text Placeholder 7">
            <a:extLst>
              <a:ext uri="{FF2B5EF4-FFF2-40B4-BE49-F238E27FC236}">
                <a16:creationId xmlns:a16="http://schemas.microsoft.com/office/drawing/2014/main" id="{90A513AA-A2FC-463D-93FE-E946D843B1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3061" y="57212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5" name="Text Placeholder 7">
            <a:extLst>
              <a:ext uri="{FF2B5EF4-FFF2-40B4-BE49-F238E27FC236}">
                <a16:creationId xmlns:a16="http://schemas.microsoft.com/office/drawing/2014/main" id="{97370FBC-FF64-4AED-9A22-99253F11B1C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43587" y="57212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6" name="Text Placeholder 7">
            <a:extLst>
              <a:ext uri="{FF2B5EF4-FFF2-40B4-BE49-F238E27FC236}">
                <a16:creationId xmlns:a16="http://schemas.microsoft.com/office/drawing/2014/main" id="{5CC8FD18-90A5-4E2E-9917-EC318000366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072566" y="57212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9" name="Text Placeholder 3">
            <a:extLst>
              <a:ext uri="{FF2B5EF4-FFF2-40B4-BE49-F238E27FC236}">
                <a16:creationId xmlns:a16="http://schemas.microsoft.com/office/drawing/2014/main" id="{E46A7E6E-F67B-49BB-9A7B-960DB482BEF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013061" y="1331905"/>
            <a:ext cx="4599493" cy="546399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0" name="Picture Placeholder 4">
            <a:extLst>
              <a:ext uri="{FF2B5EF4-FFF2-40B4-BE49-F238E27FC236}">
                <a16:creationId xmlns:a16="http://schemas.microsoft.com/office/drawing/2014/main" id="{DBF3AD35-393C-40C5-A0DC-FB773532E5B7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21188" y="233363"/>
            <a:ext cx="3447792" cy="612490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  <a:p>
            <a:endParaRPr lang="en-US"/>
          </a:p>
          <a:p>
            <a:r>
              <a:rPr lang="en-US"/>
              <a:t>Click on icon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543723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Numbers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35" y="1542526"/>
            <a:ext cx="3606650" cy="1346398"/>
          </a:xfrm>
        </p:spPr>
        <p:txBody>
          <a:bodyPr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9600" b="1">
                <a:solidFill>
                  <a:schemeClr val="tx2"/>
                </a:solidFill>
              </a:defRPr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XXX%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62BC9D4-B2E6-48FC-9B07-B8CB266BD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2735" y="2966511"/>
            <a:ext cx="3606650" cy="26708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Click here to a description.</a:t>
            </a:r>
          </a:p>
        </p:txBody>
      </p:sp>
      <p:sp>
        <p:nvSpPr>
          <p:cNvPr id="8" name="Chart Placeholder 7">
            <a:extLst>
              <a:ext uri="{FF2B5EF4-FFF2-40B4-BE49-F238E27FC236}">
                <a16:creationId xmlns:a16="http://schemas.microsoft.com/office/drawing/2014/main" id="{08209098-CF49-4C50-A622-C5C9093B313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936226" y="1291619"/>
            <a:ext cx="6151984" cy="4092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icon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24977523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0280585-8597-43CD-8169-CDF139636525}"/>
              </a:ext>
            </a:extLst>
          </p:cNvPr>
          <p:cNvSpPr/>
          <p:nvPr userDrawn="1"/>
        </p:nvSpPr>
        <p:spPr>
          <a:xfrm>
            <a:off x="-1" y="0"/>
            <a:ext cx="10655809" cy="6858000"/>
          </a:xfrm>
          <a:prstGeom prst="rect">
            <a:avLst/>
          </a:prstGeom>
          <a:gradFill>
            <a:gsLst>
              <a:gs pos="3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oogle Shape;1425;p1">
            <a:extLst>
              <a:ext uri="{FF2B5EF4-FFF2-40B4-BE49-F238E27FC236}">
                <a16:creationId xmlns:a16="http://schemas.microsoft.com/office/drawing/2014/main" id="{BFCECD2A-C827-45C1-AB08-BED3E1A1C644}"/>
              </a:ext>
            </a:extLst>
          </p:cNvPr>
          <p:cNvPicPr preferRelativeResize="0"/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84"/>
          <a:stretch/>
        </p:blipFill>
        <p:spPr>
          <a:xfrm>
            <a:off x="1016163" y="1368064"/>
            <a:ext cx="1714715" cy="637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2A03661-7555-46D1-B13C-DEF50F5703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2192000" y="-333946"/>
            <a:ext cx="3048000" cy="755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7543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6F8B20-7FB4-4CD1-A77D-A2CA647A9F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2192000" y="-333946"/>
            <a:ext cx="3048000" cy="7554078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294E521-1D5A-57EE-E6B3-EDF7BE4C93F3}"/>
              </a:ext>
            </a:extLst>
          </p:cNvPr>
          <p:cNvSpPr txBox="1">
            <a:spLocks/>
          </p:cNvSpPr>
          <p:nvPr userDrawn="1"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1705328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1425;p1">
            <a:extLst>
              <a:ext uri="{FF2B5EF4-FFF2-40B4-BE49-F238E27FC236}">
                <a16:creationId xmlns:a16="http://schemas.microsoft.com/office/drawing/2014/main" id="{2A7D1920-A1DF-4EDA-9B92-737A625F5FA6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84"/>
          <a:stretch/>
        </p:blipFill>
        <p:spPr>
          <a:xfrm>
            <a:off x="1016163" y="1368064"/>
            <a:ext cx="1714715" cy="6379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853092E-BA99-4B08-AA0F-C3E80E2A1298}"/>
              </a:ext>
            </a:extLst>
          </p:cNvPr>
          <p:cNvGrpSpPr/>
          <p:nvPr userDrawn="1"/>
        </p:nvGrpSpPr>
        <p:grpSpPr>
          <a:xfrm>
            <a:off x="7994166" y="-788"/>
            <a:ext cx="3876262" cy="4525518"/>
            <a:chOff x="7994166" y="-788"/>
            <a:chExt cx="3876262" cy="4525518"/>
          </a:xfrm>
        </p:grpSpPr>
        <p:sp>
          <p:nvSpPr>
            <p:cNvPr id="9" name="Freeform 2">
              <a:extLst>
                <a:ext uri="{FF2B5EF4-FFF2-40B4-BE49-F238E27FC236}">
                  <a16:creationId xmlns:a16="http://schemas.microsoft.com/office/drawing/2014/main" id="{CB64692F-75FD-4367-839A-20B6868D5848}"/>
                </a:ext>
              </a:extLst>
            </p:cNvPr>
            <p:cNvSpPr/>
            <p:nvPr/>
          </p:nvSpPr>
          <p:spPr>
            <a:xfrm rot="2700000">
              <a:off x="9774331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/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D0DF0146-3D85-49D8-A5D0-3BE277AEFB85}"/>
                </a:ext>
              </a:extLst>
            </p:cNvPr>
            <p:cNvSpPr/>
            <p:nvPr/>
          </p:nvSpPr>
          <p:spPr>
            <a:xfrm rot="2700000">
              <a:off x="9774331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9DB9703B-D390-49C4-B1D0-257414A0840B}"/>
                </a:ext>
              </a:extLst>
            </p:cNvPr>
            <p:cNvSpPr/>
            <p:nvPr/>
          </p:nvSpPr>
          <p:spPr>
            <a:xfrm rot="2700000">
              <a:off x="7684579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16">
              <a:extLst>
                <a:ext uri="{FF2B5EF4-FFF2-40B4-BE49-F238E27FC236}">
                  <a16:creationId xmlns:a16="http://schemas.microsoft.com/office/drawing/2014/main" id="{311BF3C8-11C0-4382-8385-FBA8D42F3EE0}"/>
                </a:ext>
              </a:extLst>
            </p:cNvPr>
            <p:cNvSpPr/>
            <p:nvPr/>
          </p:nvSpPr>
          <p:spPr>
            <a:xfrm rot="2700000">
              <a:off x="7684579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0E165E-3D41-4E89-9787-9CEE2246E9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6000" y="2197248"/>
            <a:ext cx="5558808" cy="3425825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 marL="0" indent="0">
              <a:buNone/>
              <a:defRPr sz="4800" b="1"/>
            </a:lvl2pPr>
            <a:lvl3pPr marL="0" indent="0">
              <a:buNone/>
              <a:defRPr sz="4800" b="1"/>
            </a:lvl3pPr>
            <a:lvl4pPr marL="0" indent="0">
              <a:buNone/>
              <a:defRPr sz="4800" b="1"/>
            </a:lvl4pPr>
            <a:lvl5pPr marL="0" indent="0">
              <a:buNone/>
              <a:defRPr sz="4800" b="1"/>
            </a:lvl5pPr>
          </a:lstStyle>
          <a:p>
            <a:pPr lvl="0"/>
            <a:r>
              <a:rPr lang="en-US"/>
              <a:t>Click here to </a:t>
            </a:r>
            <a:br>
              <a:rPr lang="en-US"/>
            </a:br>
            <a:r>
              <a:rPr lang="en-US"/>
              <a:t>add title for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8393592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0280585-8597-43CD-8169-CDF139636525}"/>
              </a:ext>
            </a:extLst>
          </p:cNvPr>
          <p:cNvSpPr/>
          <p:nvPr userDrawn="1"/>
        </p:nvSpPr>
        <p:spPr>
          <a:xfrm>
            <a:off x="-1" y="0"/>
            <a:ext cx="10387585" cy="6858000"/>
          </a:xfrm>
          <a:prstGeom prst="rect">
            <a:avLst/>
          </a:prstGeom>
          <a:gradFill>
            <a:gsLst>
              <a:gs pos="14000">
                <a:schemeClr val="tx1">
                  <a:alpha val="87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oogle Shape;1425;p1">
            <a:extLst>
              <a:ext uri="{FF2B5EF4-FFF2-40B4-BE49-F238E27FC236}">
                <a16:creationId xmlns:a16="http://schemas.microsoft.com/office/drawing/2014/main" id="{BFCECD2A-C827-45C1-AB08-BED3E1A1C644}"/>
              </a:ext>
            </a:extLst>
          </p:cNvPr>
          <p:cNvPicPr preferRelativeResize="0"/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84"/>
          <a:stretch/>
        </p:blipFill>
        <p:spPr>
          <a:xfrm>
            <a:off x="1016163" y="1368064"/>
            <a:ext cx="1714715" cy="637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2A03661-7555-46D1-B13C-DEF50F5703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2192000" y="-333946"/>
            <a:ext cx="3048000" cy="755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3106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01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09537B6-260B-4EA9-8DE6-4463E7BC74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589" y="694158"/>
            <a:ext cx="2737503" cy="77855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Agenda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081D719-B9BF-49AF-91D7-14B8DF58E37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5290" y="1816714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84780C-364E-4A5D-BBDE-DF71C467D64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80773" y="1942484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A609D757-F238-4600-AEA3-F816299B5CB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15290" y="2631749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C97969F7-A669-4452-99C3-6FEAA79B4A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80773" y="2757519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49" name="Text Placeholder 42">
            <a:extLst>
              <a:ext uri="{FF2B5EF4-FFF2-40B4-BE49-F238E27FC236}">
                <a16:creationId xmlns:a16="http://schemas.microsoft.com/office/drawing/2014/main" id="{2332D910-9221-4D4B-9883-4DF83252116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15290" y="3422681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E52E6833-082A-40AC-BDE0-190D7F5CD1F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80773" y="3548451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8E7171CE-4A91-49DD-8209-F3A154CEF1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15290" y="4213613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BA9832DA-83B8-4214-8A05-A0FE75B2FD9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80773" y="4339383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53" name="Text Placeholder 42">
            <a:extLst>
              <a:ext uri="{FF2B5EF4-FFF2-40B4-BE49-F238E27FC236}">
                <a16:creationId xmlns:a16="http://schemas.microsoft.com/office/drawing/2014/main" id="{F712EB46-632F-4B18-916B-E0FA3F5A00E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15290" y="5004545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8F1C25D3-0CA6-4406-94A3-137044FA5B0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80773" y="5130315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D5B52DAA-EE6A-410F-A957-725CCFA7A316}"/>
              </a:ext>
            </a:extLst>
          </p:cNvPr>
          <p:cNvSpPr/>
          <p:nvPr userDrawn="1"/>
        </p:nvSpPr>
        <p:spPr>
          <a:xfrm rot="2700000">
            <a:off x="533254" y="1739518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17F0AF35-6B6F-4D5A-8905-AAC6C4619FB6}"/>
              </a:ext>
            </a:extLst>
          </p:cNvPr>
          <p:cNvSpPr/>
          <p:nvPr userDrawn="1"/>
        </p:nvSpPr>
        <p:spPr>
          <a:xfrm rot="2700000">
            <a:off x="533254" y="2552213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1AB9B99F-2A77-432E-ACF8-8FCBE4A66559}"/>
              </a:ext>
            </a:extLst>
          </p:cNvPr>
          <p:cNvSpPr/>
          <p:nvPr userDrawn="1"/>
        </p:nvSpPr>
        <p:spPr>
          <a:xfrm rot="2700000">
            <a:off x="533254" y="3364908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15">
            <a:extLst>
              <a:ext uri="{FF2B5EF4-FFF2-40B4-BE49-F238E27FC236}">
                <a16:creationId xmlns:a16="http://schemas.microsoft.com/office/drawing/2014/main" id="{99F4E7FF-F955-4E4D-9D45-A089E45D4006}"/>
              </a:ext>
            </a:extLst>
          </p:cNvPr>
          <p:cNvSpPr/>
          <p:nvPr userDrawn="1"/>
        </p:nvSpPr>
        <p:spPr>
          <a:xfrm rot="2700000">
            <a:off x="533254" y="4177603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15">
            <a:extLst>
              <a:ext uri="{FF2B5EF4-FFF2-40B4-BE49-F238E27FC236}">
                <a16:creationId xmlns:a16="http://schemas.microsoft.com/office/drawing/2014/main" id="{3979EA78-1206-461D-B5A8-120646FE5035}"/>
              </a:ext>
            </a:extLst>
          </p:cNvPr>
          <p:cNvSpPr/>
          <p:nvPr userDrawn="1"/>
        </p:nvSpPr>
        <p:spPr>
          <a:xfrm rot="2700000">
            <a:off x="533254" y="4990300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0E48C99-04BE-437F-8782-FCF5139A21F2}"/>
              </a:ext>
            </a:extLst>
          </p:cNvPr>
          <p:cNvGrpSpPr/>
          <p:nvPr userDrawn="1"/>
        </p:nvGrpSpPr>
        <p:grpSpPr>
          <a:xfrm>
            <a:off x="7994166" y="-788"/>
            <a:ext cx="3876262" cy="4525518"/>
            <a:chOff x="7994166" y="-788"/>
            <a:chExt cx="3876262" cy="4525518"/>
          </a:xfrm>
        </p:grpSpPr>
        <p:sp>
          <p:nvSpPr>
            <p:cNvPr id="32" name="Freeform 2">
              <a:extLst>
                <a:ext uri="{FF2B5EF4-FFF2-40B4-BE49-F238E27FC236}">
                  <a16:creationId xmlns:a16="http://schemas.microsoft.com/office/drawing/2014/main" id="{18A529C9-C1E1-4DC3-99CE-E1E51CB7D70E}"/>
                </a:ext>
              </a:extLst>
            </p:cNvPr>
            <p:cNvSpPr/>
            <p:nvPr/>
          </p:nvSpPr>
          <p:spPr>
            <a:xfrm rot="2700000">
              <a:off x="9774331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rgbClr val="003399">
                <a:alpha val="4000"/>
              </a:srgbClr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745735A1-A3FE-48BB-86B5-AE4BF754033B}"/>
                </a:ext>
              </a:extLst>
            </p:cNvPr>
            <p:cNvSpPr/>
            <p:nvPr/>
          </p:nvSpPr>
          <p:spPr>
            <a:xfrm rot="2700000">
              <a:off x="9774331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rgbClr val="003399">
                <a:alpha val="4000"/>
              </a:srgbClr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D99A4CA3-9FA9-40DD-85C2-C97DA75A6487}"/>
                </a:ext>
              </a:extLst>
            </p:cNvPr>
            <p:cNvSpPr/>
            <p:nvPr/>
          </p:nvSpPr>
          <p:spPr>
            <a:xfrm rot="2700000">
              <a:off x="7684579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rgbClr val="003399">
                <a:alpha val="4000"/>
              </a:srgbClr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F6E6B40D-DA27-42D1-B8E2-FE838FF809CB}"/>
                </a:ext>
              </a:extLst>
            </p:cNvPr>
            <p:cNvSpPr/>
            <p:nvPr/>
          </p:nvSpPr>
          <p:spPr>
            <a:xfrm rot="2700000">
              <a:off x="7684579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rgbClr val="003399">
                <a:alpha val="4000"/>
              </a:srgbClr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20413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02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09537B6-260B-4EA9-8DE6-4463E7BC74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589" y="694158"/>
            <a:ext cx="2737503" cy="77855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Agenda</a:t>
            </a:r>
          </a:p>
        </p:txBody>
      </p:sp>
      <p:sp>
        <p:nvSpPr>
          <p:cNvPr id="31" name="Text Placeholder 42">
            <a:extLst>
              <a:ext uri="{FF2B5EF4-FFF2-40B4-BE49-F238E27FC236}">
                <a16:creationId xmlns:a16="http://schemas.microsoft.com/office/drawing/2014/main" id="{1677D369-40BE-410F-B94B-E23463F708E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5290" y="1816714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2F3EDD0A-769C-4C89-9980-791752CC68C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80773" y="1942484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33" name="Text Placeholder 42">
            <a:extLst>
              <a:ext uri="{FF2B5EF4-FFF2-40B4-BE49-F238E27FC236}">
                <a16:creationId xmlns:a16="http://schemas.microsoft.com/office/drawing/2014/main" id="{F9F19E0D-14AB-48CD-AEE4-0E131AE55D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15290" y="2631749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D61CE901-2333-4AF4-85AB-392CF83F46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80773" y="2757519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35" name="Text Placeholder 42">
            <a:extLst>
              <a:ext uri="{FF2B5EF4-FFF2-40B4-BE49-F238E27FC236}">
                <a16:creationId xmlns:a16="http://schemas.microsoft.com/office/drawing/2014/main" id="{BA14B1AE-3DF6-40EB-8E32-BDA8F2DC92D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15290" y="3422681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F5876BC7-CBB2-4A2B-8FB2-60C5A17D3E2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80773" y="3548451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37" name="Text Placeholder 42">
            <a:extLst>
              <a:ext uri="{FF2B5EF4-FFF2-40B4-BE49-F238E27FC236}">
                <a16:creationId xmlns:a16="http://schemas.microsoft.com/office/drawing/2014/main" id="{0E0ED0FC-244F-434D-8539-CE0ADFB6B0B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15290" y="4213613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EB3D8C4B-C8C7-4DB9-B6F1-441F9D022C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80773" y="4339383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41" name="Text Placeholder 42">
            <a:extLst>
              <a:ext uri="{FF2B5EF4-FFF2-40B4-BE49-F238E27FC236}">
                <a16:creationId xmlns:a16="http://schemas.microsoft.com/office/drawing/2014/main" id="{9DA727DB-2388-4C43-BC79-6479A426011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15290" y="5004545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5FC02A66-35FB-4DC6-8FF1-0FFDDE9A0B6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80773" y="5130315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43" name="Freeform 15">
            <a:extLst>
              <a:ext uri="{FF2B5EF4-FFF2-40B4-BE49-F238E27FC236}">
                <a16:creationId xmlns:a16="http://schemas.microsoft.com/office/drawing/2014/main" id="{276C26D1-71CD-4BBE-9191-C37505EF7ECC}"/>
              </a:ext>
            </a:extLst>
          </p:cNvPr>
          <p:cNvSpPr/>
          <p:nvPr userDrawn="1"/>
        </p:nvSpPr>
        <p:spPr>
          <a:xfrm rot="2700000">
            <a:off x="533254" y="1739518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15">
            <a:extLst>
              <a:ext uri="{FF2B5EF4-FFF2-40B4-BE49-F238E27FC236}">
                <a16:creationId xmlns:a16="http://schemas.microsoft.com/office/drawing/2014/main" id="{51472A40-0DD2-4FA7-B54B-DFE562828162}"/>
              </a:ext>
            </a:extLst>
          </p:cNvPr>
          <p:cNvSpPr/>
          <p:nvPr userDrawn="1"/>
        </p:nvSpPr>
        <p:spPr>
          <a:xfrm rot="2700000">
            <a:off x="533254" y="2552213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15">
            <a:extLst>
              <a:ext uri="{FF2B5EF4-FFF2-40B4-BE49-F238E27FC236}">
                <a16:creationId xmlns:a16="http://schemas.microsoft.com/office/drawing/2014/main" id="{9C9E65D6-184E-4830-A96D-1E8FA9553B33}"/>
              </a:ext>
            </a:extLst>
          </p:cNvPr>
          <p:cNvSpPr/>
          <p:nvPr userDrawn="1"/>
        </p:nvSpPr>
        <p:spPr>
          <a:xfrm rot="2700000">
            <a:off x="533254" y="3364908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Freeform 15">
            <a:extLst>
              <a:ext uri="{FF2B5EF4-FFF2-40B4-BE49-F238E27FC236}">
                <a16:creationId xmlns:a16="http://schemas.microsoft.com/office/drawing/2014/main" id="{85443774-4F40-4F18-8528-75AD681B33FE}"/>
              </a:ext>
            </a:extLst>
          </p:cNvPr>
          <p:cNvSpPr/>
          <p:nvPr userDrawn="1"/>
        </p:nvSpPr>
        <p:spPr>
          <a:xfrm rot="2700000">
            <a:off x="533254" y="4177603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Freeform 15">
            <a:extLst>
              <a:ext uri="{FF2B5EF4-FFF2-40B4-BE49-F238E27FC236}">
                <a16:creationId xmlns:a16="http://schemas.microsoft.com/office/drawing/2014/main" id="{F34CA4A4-27A7-446A-92F4-186F94973673}"/>
              </a:ext>
            </a:extLst>
          </p:cNvPr>
          <p:cNvSpPr/>
          <p:nvPr userDrawn="1"/>
        </p:nvSpPr>
        <p:spPr>
          <a:xfrm rot="2700000">
            <a:off x="533254" y="4990300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E00A849F-8BFF-4B74-9263-8CBD21C445E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08928" y="1816714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BE7ABC98-76B3-44F1-AD42-4DF8A5C8DE2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774411" y="1942484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50" name="Text Placeholder 42">
            <a:extLst>
              <a:ext uri="{FF2B5EF4-FFF2-40B4-BE49-F238E27FC236}">
                <a16:creationId xmlns:a16="http://schemas.microsoft.com/office/drawing/2014/main" id="{CAADA06B-8037-42C1-8CBE-33A94053CC7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708928" y="2631749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554B99FF-CDE9-46BD-A92B-C21AE34EBEE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774411" y="2757519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72" name="Text Placeholder 42">
            <a:extLst>
              <a:ext uri="{FF2B5EF4-FFF2-40B4-BE49-F238E27FC236}">
                <a16:creationId xmlns:a16="http://schemas.microsoft.com/office/drawing/2014/main" id="{2CA0CEA1-7B6D-4E10-9FA6-7CA94A91DA3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708928" y="3422681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A847739B-EDA8-49D1-9777-34C86964E3C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774411" y="3548451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74" name="Text Placeholder 42">
            <a:extLst>
              <a:ext uri="{FF2B5EF4-FFF2-40B4-BE49-F238E27FC236}">
                <a16:creationId xmlns:a16="http://schemas.microsoft.com/office/drawing/2014/main" id="{63740D12-EC49-4441-9235-803ACD8A613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708928" y="4213613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75" name="Text Placeholder 2">
            <a:extLst>
              <a:ext uri="{FF2B5EF4-FFF2-40B4-BE49-F238E27FC236}">
                <a16:creationId xmlns:a16="http://schemas.microsoft.com/office/drawing/2014/main" id="{7C7ACB8E-4D8A-4735-B735-BE72D98110E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774411" y="4339383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76" name="Text Placeholder 42">
            <a:extLst>
              <a:ext uri="{FF2B5EF4-FFF2-40B4-BE49-F238E27FC236}">
                <a16:creationId xmlns:a16="http://schemas.microsoft.com/office/drawing/2014/main" id="{2CEC0519-EA70-4071-BD97-4667F6C4846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08928" y="5004545"/>
            <a:ext cx="5042333" cy="665162"/>
          </a:xfrm>
          <a:prstGeom prst="roundRect">
            <a:avLst>
              <a:gd name="adj" fmla="val 5989"/>
            </a:avLst>
          </a:prstGeom>
          <a:noFill/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Autofit/>
          </a:bodyPr>
          <a:lstStyle>
            <a:lvl1pPr marL="630238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en-US"/>
              <a:t>Chapter title goes here</a:t>
            </a:r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9000C6E1-1C93-4D8E-999F-A8D0A70CEA1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774411" y="5130315"/>
            <a:ext cx="527831" cy="427015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78" name="Freeform 15">
            <a:extLst>
              <a:ext uri="{FF2B5EF4-FFF2-40B4-BE49-F238E27FC236}">
                <a16:creationId xmlns:a16="http://schemas.microsoft.com/office/drawing/2014/main" id="{CF472D86-AFDB-4B90-BDD8-1BA1488DFE69}"/>
              </a:ext>
            </a:extLst>
          </p:cNvPr>
          <p:cNvSpPr/>
          <p:nvPr userDrawn="1"/>
        </p:nvSpPr>
        <p:spPr>
          <a:xfrm rot="2700000">
            <a:off x="6226892" y="1739518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Freeform 15">
            <a:extLst>
              <a:ext uri="{FF2B5EF4-FFF2-40B4-BE49-F238E27FC236}">
                <a16:creationId xmlns:a16="http://schemas.microsoft.com/office/drawing/2014/main" id="{815C23DE-419A-4EF1-9C59-F095BD3C46AF}"/>
              </a:ext>
            </a:extLst>
          </p:cNvPr>
          <p:cNvSpPr/>
          <p:nvPr userDrawn="1"/>
        </p:nvSpPr>
        <p:spPr>
          <a:xfrm rot="2700000">
            <a:off x="6226892" y="2552213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Freeform 15">
            <a:extLst>
              <a:ext uri="{FF2B5EF4-FFF2-40B4-BE49-F238E27FC236}">
                <a16:creationId xmlns:a16="http://schemas.microsoft.com/office/drawing/2014/main" id="{8289A9F9-8AC4-4E05-971A-C97092872B7B}"/>
              </a:ext>
            </a:extLst>
          </p:cNvPr>
          <p:cNvSpPr/>
          <p:nvPr userDrawn="1"/>
        </p:nvSpPr>
        <p:spPr>
          <a:xfrm rot="2700000">
            <a:off x="6226892" y="3364908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Freeform 15">
            <a:extLst>
              <a:ext uri="{FF2B5EF4-FFF2-40B4-BE49-F238E27FC236}">
                <a16:creationId xmlns:a16="http://schemas.microsoft.com/office/drawing/2014/main" id="{B83C04E7-B3D6-4347-873F-62F7E3CE4F70}"/>
              </a:ext>
            </a:extLst>
          </p:cNvPr>
          <p:cNvSpPr/>
          <p:nvPr userDrawn="1"/>
        </p:nvSpPr>
        <p:spPr>
          <a:xfrm rot="2700000">
            <a:off x="6226892" y="4177603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Freeform 15">
            <a:extLst>
              <a:ext uri="{FF2B5EF4-FFF2-40B4-BE49-F238E27FC236}">
                <a16:creationId xmlns:a16="http://schemas.microsoft.com/office/drawing/2014/main" id="{F16A5C4B-89C6-4540-B942-2F07FB8FA5CC}"/>
              </a:ext>
            </a:extLst>
          </p:cNvPr>
          <p:cNvSpPr/>
          <p:nvPr userDrawn="1"/>
        </p:nvSpPr>
        <p:spPr>
          <a:xfrm rot="2700000">
            <a:off x="6226892" y="4990300"/>
            <a:ext cx="796789" cy="591712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656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01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896F0440-E7DC-43AF-B7C9-4244CF49F5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34210" y="2684524"/>
            <a:ext cx="8592065" cy="134128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4800" b="1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4800" b="1">
                <a:latin typeface="+mn-lt"/>
              </a:defRPr>
            </a:lvl2pPr>
            <a:lvl3pPr marL="914400" indent="0">
              <a:buNone/>
              <a:defRPr sz="4800" b="1">
                <a:latin typeface="+mn-lt"/>
              </a:defRPr>
            </a:lvl3pPr>
            <a:lvl4pPr marL="1371600" indent="0">
              <a:buNone/>
              <a:defRPr sz="4800" b="1">
                <a:latin typeface="+mn-lt"/>
              </a:defRPr>
            </a:lvl4pPr>
            <a:lvl5pPr marL="1828800" indent="0">
              <a:buNone/>
              <a:defRPr sz="4800" b="1">
                <a:latin typeface="+mn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ts val="4400"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Click here to add chapter slide title max. two lines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31A0584-6D17-5F8C-E740-DDA393D87518}"/>
              </a:ext>
            </a:extLst>
          </p:cNvPr>
          <p:cNvSpPr txBox="1">
            <a:spLocks/>
          </p:cNvSpPr>
          <p:nvPr userDrawn="1"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  <p:pic>
        <p:nvPicPr>
          <p:cNvPr id="5" name="Google Shape;483;p43">
            <a:extLst>
              <a:ext uri="{FF2B5EF4-FFF2-40B4-BE49-F238E27FC236}">
                <a16:creationId xmlns:a16="http://schemas.microsoft.com/office/drawing/2014/main" id="{846CA97F-B04D-7B57-C1F2-7D44EBEB4004}"/>
              </a:ext>
            </a:extLst>
          </p:cNvPr>
          <p:cNvPicPr preferRelativeResize="0"/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108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57143-DE56-084D-AABE-2537E7AC8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943" y="1971303"/>
            <a:ext cx="10515600" cy="420565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panose="020B0502020202020204" pitchFamily="34" charset="0"/>
              </a:defRPr>
            </a:lvl1pPr>
            <a:lvl2pPr>
              <a:defRPr b="0" i="0">
                <a:latin typeface="Century Gothic" panose="020B0502020202020204" pitchFamily="34" charset="0"/>
              </a:defRPr>
            </a:lvl2pPr>
            <a:lvl3pPr>
              <a:defRPr b="0" i="0">
                <a:latin typeface="Century Gothic" panose="020B0502020202020204" pitchFamily="34" charset="0"/>
              </a:defRPr>
            </a:lvl3pPr>
            <a:lvl4pPr>
              <a:defRPr b="0" i="0">
                <a:latin typeface="Century Gothic" panose="020B0502020202020204" pitchFamily="34" charset="0"/>
              </a:defRPr>
            </a:lvl4pPr>
            <a:lvl5pPr>
              <a:defRPr b="0" i="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296D092E-FDFF-5740-827A-473D0F880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943" y="500062"/>
            <a:ext cx="10515600" cy="1325563"/>
          </a:xfrm>
          <a:prstGeom prst="rect">
            <a:avLst/>
          </a:prstGeom>
        </p:spPr>
        <p:txBody>
          <a:bodyPr vert="horz" lIns="0" tIns="0" rIns="0" bIns="180000" rtlCol="0" anchor="b" anchorCtr="0">
            <a:noAutofit/>
          </a:bodyPr>
          <a:lstStyle>
            <a:lvl1pPr>
              <a:defRPr b="0" i="0"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85876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0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896F0440-E7DC-43AF-B7C9-4244CF49F5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08924" y="2684524"/>
            <a:ext cx="8592065" cy="134128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4800" b="1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4800" b="1">
                <a:latin typeface="+mn-lt"/>
              </a:defRPr>
            </a:lvl2pPr>
            <a:lvl3pPr marL="914400" indent="0">
              <a:buNone/>
              <a:defRPr sz="4800" b="1">
                <a:latin typeface="+mn-lt"/>
              </a:defRPr>
            </a:lvl3pPr>
            <a:lvl4pPr marL="1371600" indent="0">
              <a:buNone/>
              <a:defRPr sz="4800" b="1">
                <a:latin typeface="+mn-lt"/>
              </a:defRPr>
            </a:lvl4pPr>
            <a:lvl5pPr marL="1828800" indent="0">
              <a:buNone/>
              <a:defRPr sz="4800" b="1">
                <a:latin typeface="+mn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ts val="4400"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Click here to add </a:t>
            </a:r>
            <a:b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</a:b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chapter slide title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4A665F6-79FF-431F-BA31-212EF3E77A69}"/>
              </a:ext>
            </a:extLst>
          </p:cNvPr>
          <p:cNvGrpSpPr/>
          <p:nvPr userDrawn="1"/>
        </p:nvGrpSpPr>
        <p:grpSpPr>
          <a:xfrm>
            <a:off x="-1444488" y="1975276"/>
            <a:ext cx="3737112" cy="4363060"/>
            <a:chOff x="7994166" y="-788"/>
            <a:chExt cx="3876262" cy="4525518"/>
          </a:xfrm>
        </p:grpSpPr>
        <p:sp>
          <p:nvSpPr>
            <p:cNvPr id="15" name="Freeform 2">
              <a:extLst>
                <a:ext uri="{FF2B5EF4-FFF2-40B4-BE49-F238E27FC236}">
                  <a16:creationId xmlns:a16="http://schemas.microsoft.com/office/drawing/2014/main" id="{AE81BFC9-E16F-469F-B8AE-C5A87020FB2B}"/>
                </a:ext>
              </a:extLst>
            </p:cNvPr>
            <p:cNvSpPr/>
            <p:nvPr/>
          </p:nvSpPr>
          <p:spPr>
            <a:xfrm rot="2700000">
              <a:off x="9774331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/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2015BA45-9CAB-44C0-B3A2-ABF83638AA30}"/>
                </a:ext>
              </a:extLst>
            </p:cNvPr>
            <p:cNvSpPr/>
            <p:nvPr/>
          </p:nvSpPr>
          <p:spPr>
            <a:xfrm rot="2700000">
              <a:off x="9774331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637B9715-3723-4341-9096-072F068EB50C}"/>
                </a:ext>
              </a:extLst>
            </p:cNvPr>
            <p:cNvSpPr/>
            <p:nvPr/>
          </p:nvSpPr>
          <p:spPr>
            <a:xfrm rot="2700000">
              <a:off x="7684579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19A11B0-D06A-4E6D-B0E5-8CDA651BCB5C}"/>
                </a:ext>
              </a:extLst>
            </p:cNvPr>
            <p:cNvSpPr/>
            <p:nvPr/>
          </p:nvSpPr>
          <p:spPr>
            <a:xfrm rot="2700000">
              <a:off x="7684579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19420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01"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589" y="1730728"/>
            <a:ext cx="2737503" cy="18351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DC1F7B5-8E21-4868-8DCA-E9A890B19D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3589" y="3677937"/>
            <a:ext cx="3195025" cy="146367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300"/>
              </a:lnSpc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ts val="22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dolor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sit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cons-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ectetuer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dolor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D444337-4D3F-4EEB-A08A-76576EE9B1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11825" y="1614024"/>
            <a:ext cx="4864100" cy="3332345"/>
          </a:xfrm>
          <a:noFill/>
        </p:spPr>
        <p:txBody>
          <a:bodyPr wrap="square">
            <a:noAutofit/>
          </a:bodyPr>
          <a:lstStyle>
            <a:lvl1pPr marL="228600" indent="-228600">
              <a:lnSpc>
                <a:spcPct val="110000"/>
              </a:lnSpc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-228600">
              <a:defRPr lang="en-US" sz="1800" smtClean="0">
                <a:latin typeface="+mn-lt"/>
              </a:defRPr>
            </a:lvl2pPr>
            <a:lvl3pPr marL="228600" indent="-228600">
              <a:defRPr lang="en-US" sz="1800" smtClean="0">
                <a:latin typeface="+mn-lt"/>
              </a:defRPr>
            </a:lvl3pPr>
            <a:lvl4pPr marL="228600" indent="-228600">
              <a:defRPr lang="en-US" smtClean="0">
                <a:latin typeface="+mn-lt"/>
              </a:defRPr>
            </a:lvl4pPr>
            <a:lvl5pPr marL="228600" indent="-228600">
              <a:defRPr lang="en-US">
                <a:latin typeface="+mn-lt"/>
              </a:defRPr>
            </a:lvl5pPr>
          </a:lstStyle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5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5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5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5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5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5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5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5"/>
              </a:buBlip>
              <a:tabLst/>
            </a:pPr>
            <a:r>
              <a:rPr lang="en-US"/>
              <a:t>Click here to add a bullet list.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EC01921-69B2-D894-7B1B-D7B47F46AD3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5521" y="589039"/>
            <a:ext cx="8549398" cy="5382313"/>
          </a:xfrm>
          <a:prstGeom prst="rect">
            <a:avLst/>
          </a:prstGeom>
        </p:spPr>
      </p:pic>
      <p:pic>
        <p:nvPicPr>
          <p:cNvPr id="4" name="Google Shape;218;p78">
            <a:extLst>
              <a:ext uri="{FF2B5EF4-FFF2-40B4-BE49-F238E27FC236}">
                <a16:creationId xmlns:a16="http://schemas.microsoft.com/office/drawing/2014/main" id="{A6CE3A34-C4EF-8312-BD8D-A90AD581B4FA}"/>
              </a:ext>
            </a:extLst>
          </p:cNvPr>
          <p:cNvPicPr preferRelativeResize="0"/>
          <p:nvPr userDrawn="1"/>
        </p:nvPicPr>
        <p:blipFill rotWithShape="1">
          <a:blip r:embed="rId8">
            <a:alphaModFix/>
          </a:blip>
          <a:srcRect/>
          <a:stretch/>
        </p:blipFill>
        <p:spPr>
          <a:xfrm>
            <a:off x="273162" y="6376197"/>
            <a:ext cx="909114" cy="3644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35413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6F8B20-7FB4-4CD1-A77D-A2CA647A9F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2192000" y="-333946"/>
            <a:ext cx="3048000" cy="7554078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294E521-1D5A-57EE-E6B3-EDF7BE4C93F3}"/>
              </a:ext>
            </a:extLst>
          </p:cNvPr>
          <p:cNvSpPr txBox="1">
            <a:spLocks/>
          </p:cNvSpPr>
          <p:nvPr userDrawn="1"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11192024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02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1A29C3-8F45-41B9-A3FD-DCDE803721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277" y="233363"/>
            <a:ext cx="11732286" cy="612490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  <a:p>
            <a:endParaRPr lang="en-US"/>
          </a:p>
          <a:p>
            <a:r>
              <a:rPr lang="en-US"/>
              <a:t>Click on icon to insert picture</a:t>
            </a:r>
          </a:p>
        </p:txBody>
      </p:sp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DE16BF8-8133-4432-9471-926C9640CC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0"/>
            <a:ext cx="34799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5935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 01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35" y="694158"/>
            <a:ext cx="4163814" cy="126739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DC1F7B5-8E21-4868-8DCA-E9A890B19D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2735" y="1999714"/>
            <a:ext cx="4163814" cy="33944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Click here to add subtitle.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1A29C3-8F45-41B9-A3FD-DCDE803721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89073" y="233363"/>
            <a:ext cx="5085490" cy="612490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  <a:p>
            <a:endParaRPr lang="en-US"/>
          </a:p>
          <a:p>
            <a:r>
              <a:rPr lang="en-US"/>
              <a:t>Click on icon to insert picture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2ED55B2C-D366-4B0B-970F-BAC676564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2735" y="2655707"/>
            <a:ext cx="4864100" cy="3221310"/>
          </a:xfrm>
          <a:noFill/>
        </p:spPr>
        <p:txBody>
          <a:bodyPr wrap="square" lIns="0">
            <a:noAutofit/>
          </a:bodyPr>
          <a:lstStyle>
            <a:lvl1pPr marL="228600" indent="-228600">
              <a:lnSpc>
                <a:spcPct val="110000"/>
              </a:lnSpc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-228600">
              <a:defRPr lang="en-US" sz="1800" smtClean="0">
                <a:latin typeface="+mn-lt"/>
              </a:defRPr>
            </a:lvl2pPr>
            <a:lvl3pPr marL="228600" indent="-228600">
              <a:defRPr lang="en-US" sz="1800" smtClean="0">
                <a:latin typeface="+mn-lt"/>
              </a:defRPr>
            </a:lvl3pPr>
            <a:lvl4pPr marL="228600" indent="-228600">
              <a:defRPr lang="en-US" smtClean="0">
                <a:latin typeface="+mn-lt"/>
              </a:defRPr>
            </a:lvl4pPr>
            <a:lvl5pPr marL="228600" indent="-228600">
              <a:defRPr lang="en-US">
                <a:latin typeface="+mn-lt"/>
              </a:defRPr>
            </a:lvl5pPr>
          </a:lstStyle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4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4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4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4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4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4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4"/>
              </a:buBlip>
              <a:tabLst/>
            </a:pPr>
            <a:r>
              <a:rPr lang="en-US"/>
              <a:t>Click here to add a bullet list.</a:t>
            </a:r>
          </a:p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4"/>
              </a:buBlip>
              <a:tabLst/>
            </a:pPr>
            <a:r>
              <a:rPr lang="en-US"/>
              <a:t>Click here to add a bullet list.</a:t>
            </a:r>
          </a:p>
        </p:txBody>
      </p:sp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3B64C4A-FF4C-4816-8B44-82691B934AD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0"/>
            <a:ext cx="34799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2239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 02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11;p3">
            <a:extLst>
              <a:ext uri="{FF2B5EF4-FFF2-40B4-BE49-F238E27FC236}">
                <a16:creationId xmlns:a16="http://schemas.microsoft.com/office/drawing/2014/main" id="{C38C019A-E0F1-494B-AC36-648C1E16841E}"/>
              </a:ext>
            </a:extLst>
          </p:cNvPr>
          <p:cNvSpPr/>
          <p:nvPr userDrawn="1"/>
        </p:nvSpPr>
        <p:spPr>
          <a:xfrm rot="10800000">
            <a:off x="8963526" y="465507"/>
            <a:ext cx="2698618" cy="2722043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35" y="694158"/>
            <a:ext cx="4163814" cy="126739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DC1F7B5-8E21-4868-8DCA-E9A890B19D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2735" y="1999714"/>
            <a:ext cx="4163814" cy="64189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Click here to add subtitle.</a:t>
            </a:r>
          </a:p>
        </p:txBody>
      </p:sp>
      <p:sp>
        <p:nvSpPr>
          <p:cNvPr id="21" name="Rounded Rectangle 19">
            <a:extLst>
              <a:ext uri="{FF2B5EF4-FFF2-40B4-BE49-F238E27FC236}">
                <a16:creationId xmlns:a16="http://schemas.microsoft.com/office/drawing/2014/main" id="{34D29F05-AEED-43EF-AAA8-0AD0D1607AB1}"/>
              </a:ext>
            </a:extLst>
          </p:cNvPr>
          <p:cNvSpPr/>
          <p:nvPr userDrawn="1"/>
        </p:nvSpPr>
        <p:spPr>
          <a:xfrm>
            <a:off x="2589012" y="2803747"/>
            <a:ext cx="3290548" cy="2957161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ounded Rectangle 48">
            <a:extLst>
              <a:ext uri="{FF2B5EF4-FFF2-40B4-BE49-F238E27FC236}">
                <a16:creationId xmlns:a16="http://schemas.microsoft.com/office/drawing/2014/main" id="{33FDF19B-B551-49CE-9850-EC6B525C8395}"/>
              </a:ext>
            </a:extLst>
          </p:cNvPr>
          <p:cNvSpPr/>
          <p:nvPr userDrawn="1"/>
        </p:nvSpPr>
        <p:spPr>
          <a:xfrm>
            <a:off x="6312440" y="2803747"/>
            <a:ext cx="3290548" cy="2957161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F8B1B-1384-48D9-8015-E0CD8A47B75B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2836678" y="4680325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354A5CBD-6DF3-4991-A0A7-2427C7027FB4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836678" y="4951077"/>
            <a:ext cx="2833187" cy="59032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endParaRPr lang="en-NL" sz="130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EACD8-BC64-4058-856A-7CCDE6A4D09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588240" y="2803525"/>
            <a:ext cx="3291320" cy="1639888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DCAF5085-0414-4710-AFCA-DB61C05AFE4B}"/>
              </a:ext>
            </a:extLst>
          </p:cNvPr>
          <p:cNvSpPr>
            <a:spLocks noGrp="1"/>
          </p:cNvSpPr>
          <p:nvPr userDrawn="1">
            <p:ph type="body" sz="quarter" idx="15"/>
          </p:nvPr>
        </p:nvSpPr>
        <p:spPr>
          <a:xfrm>
            <a:off x="6556532" y="4680325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A7E7D48D-3AD1-4893-B65B-33F5D4649427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556532" y="4951077"/>
            <a:ext cx="2833187" cy="59032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endParaRPr lang="en-NL" sz="130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Picture Placeholder 5">
            <a:extLst>
              <a:ext uri="{FF2B5EF4-FFF2-40B4-BE49-F238E27FC236}">
                <a16:creationId xmlns:a16="http://schemas.microsoft.com/office/drawing/2014/main" id="{988FDF88-6B04-41D2-9E5B-A90BCB8CD9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308094" y="2803525"/>
            <a:ext cx="3291320" cy="1639888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pic>
        <p:nvPicPr>
          <p:cNvPr id="19" name="Picture 1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543821E-D38B-4248-A85A-2881924614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0"/>
            <a:ext cx="34799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5450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 03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11;p3">
            <a:extLst>
              <a:ext uri="{FF2B5EF4-FFF2-40B4-BE49-F238E27FC236}">
                <a16:creationId xmlns:a16="http://schemas.microsoft.com/office/drawing/2014/main" id="{C38C019A-E0F1-494B-AC36-648C1E16841E}"/>
              </a:ext>
            </a:extLst>
          </p:cNvPr>
          <p:cNvSpPr/>
          <p:nvPr userDrawn="1"/>
        </p:nvSpPr>
        <p:spPr>
          <a:xfrm rot="10800000">
            <a:off x="8963526" y="465507"/>
            <a:ext cx="2698618" cy="2722043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8855" y="694158"/>
            <a:ext cx="4167693" cy="126739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DC1F7B5-8E21-4868-8DCA-E9A890B19D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2735" y="1999714"/>
            <a:ext cx="4163814" cy="64189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Click here to add subtitle.</a:t>
            </a:r>
          </a:p>
        </p:txBody>
      </p:sp>
      <p:sp>
        <p:nvSpPr>
          <p:cNvPr id="21" name="Rounded Rectangle 19">
            <a:extLst>
              <a:ext uri="{FF2B5EF4-FFF2-40B4-BE49-F238E27FC236}">
                <a16:creationId xmlns:a16="http://schemas.microsoft.com/office/drawing/2014/main" id="{34D29F05-AEED-43EF-AAA8-0AD0D1607AB1}"/>
              </a:ext>
            </a:extLst>
          </p:cNvPr>
          <p:cNvSpPr/>
          <p:nvPr userDrawn="1"/>
        </p:nvSpPr>
        <p:spPr>
          <a:xfrm>
            <a:off x="650060" y="2803747"/>
            <a:ext cx="3290548" cy="2957161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ounded Rectangle 48">
            <a:extLst>
              <a:ext uri="{FF2B5EF4-FFF2-40B4-BE49-F238E27FC236}">
                <a16:creationId xmlns:a16="http://schemas.microsoft.com/office/drawing/2014/main" id="{33FDF19B-B551-49CE-9850-EC6B525C8395}"/>
              </a:ext>
            </a:extLst>
          </p:cNvPr>
          <p:cNvSpPr/>
          <p:nvPr userDrawn="1"/>
        </p:nvSpPr>
        <p:spPr>
          <a:xfrm>
            <a:off x="4373488" y="2803747"/>
            <a:ext cx="3290548" cy="2957161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ounded Rectangle 51">
            <a:extLst>
              <a:ext uri="{FF2B5EF4-FFF2-40B4-BE49-F238E27FC236}">
                <a16:creationId xmlns:a16="http://schemas.microsoft.com/office/drawing/2014/main" id="{E5EAD065-0BA0-4AE3-B1CE-14FDA98BF95C}"/>
              </a:ext>
            </a:extLst>
          </p:cNvPr>
          <p:cNvSpPr/>
          <p:nvPr userDrawn="1"/>
        </p:nvSpPr>
        <p:spPr>
          <a:xfrm>
            <a:off x="8096916" y="2803747"/>
            <a:ext cx="3290548" cy="2957161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F8B1B-1384-48D9-8015-E0CD8A47B7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7294" y="4680325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354A5CBD-6DF3-4991-A0A7-2427C7027F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7294" y="4951077"/>
            <a:ext cx="2833187" cy="59032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endParaRPr lang="en-NL" sz="130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EACD8-BC64-4058-856A-7CCDE6A4D09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8856" y="2803525"/>
            <a:ext cx="3291320" cy="1639888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DCAF5085-0414-4710-AFCA-DB61C05AFE4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17148" y="4680325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A7E7D48D-3AD1-4893-B65B-33F5D46494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17148" y="4951077"/>
            <a:ext cx="2833187" cy="59032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endParaRPr lang="en-NL" sz="130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Picture Placeholder 5">
            <a:extLst>
              <a:ext uri="{FF2B5EF4-FFF2-40B4-BE49-F238E27FC236}">
                <a16:creationId xmlns:a16="http://schemas.microsoft.com/office/drawing/2014/main" id="{988FDF88-6B04-41D2-9E5B-A90BCB8CD99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68710" y="2803525"/>
            <a:ext cx="3291320" cy="1639888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35266C5E-82FA-4566-A53A-187ED746291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45354" y="4680325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E7A5B428-21D7-4574-B590-19910D89FFC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45354" y="4951077"/>
            <a:ext cx="2833187" cy="59032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endParaRPr lang="en-NL" sz="130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Picture Placeholder 5">
            <a:extLst>
              <a:ext uri="{FF2B5EF4-FFF2-40B4-BE49-F238E27FC236}">
                <a16:creationId xmlns:a16="http://schemas.microsoft.com/office/drawing/2014/main" id="{2F551317-66C1-46E2-8FC8-5D577804ECB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096916" y="2803525"/>
            <a:ext cx="3291320" cy="1639888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pic>
        <p:nvPicPr>
          <p:cNvPr id="24" name="Picture 2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28D7F1F-F70D-49A0-9EB4-6A94F358A7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0"/>
            <a:ext cx="34799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4810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 04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36" y="694158"/>
            <a:ext cx="3222028" cy="176495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DC1F7B5-8E21-4868-8DCA-E9A890B19D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2735" y="2638017"/>
            <a:ext cx="3233259" cy="338048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Click here to a description.</a:t>
            </a:r>
          </a:p>
        </p:txBody>
      </p:sp>
      <p:sp>
        <p:nvSpPr>
          <p:cNvPr id="22" name="Rounded Rectangle 48">
            <a:extLst>
              <a:ext uri="{FF2B5EF4-FFF2-40B4-BE49-F238E27FC236}">
                <a16:creationId xmlns:a16="http://schemas.microsoft.com/office/drawing/2014/main" id="{33FDF19B-B551-49CE-9850-EC6B525C8395}"/>
              </a:ext>
            </a:extLst>
          </p:cNvPr>
          <p:cNvSpPr/>
          <p:nvPr userDrawn="1"/>
        </p:nvSpPr>
        <p:spPr>
          <a:xfrm>
            <a:off x="4593810" y="3735342"/>
            <a:ext cx="3290548" cy="2283159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ounded Rectangle 51">
            <a:extLst>
              <a:ext uri="{FF2B5EF4-FFF2-40B4-BE49-F238E27FC236}">
                <a16:creationId xmlns:a16="http://schemas.microsoft.com/office/drawing/2014/main" id="{E5EAD065-0BA0-4AE3-B1CE-14FDA98BF95C}"/>
              </a:ext>
            </a:extLst>
          </p:cNvPr>
          <p:cNvSpPr/>
          <p:nvPr userDrawn="1"/>
        </p:nvSpPr>
        <p:spPr>
          <a:xfrm>
            <a:off x="8317238" y="3735342"/>
            <a:ext cx="3290548" cy="2283159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DCAF5085-0414-4710-AFCA-DB61C05AFE4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837470" y="5611920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Picture Placeholder 5">
            <a:extLst>
              <a:ext uri="{FF2B5EF4-FFF2-40B4-BE49-F238E27FC236}">
                <a16:creationId xmlns:a16="http://schemas.microsoft.com/office/drawing/2014/main" id="{988FDF88-6B04-41D2-9E5B-A90BCB8CD99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89032" y="3735120"/>
            <a:ext cx="3291320" cy="1639888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35266C5E-82FA-4566-A53A-187ED746291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565676" y="5611920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Picture Placeholder 5">
            <a:extLst>
              <a:ext uri="{FF2B5EF4-FFF2-40B4-BE49-F238E27FC236}">
                <a16:creationId xmlns:a16="http://schemas.microsoft.com/office/drawing/2014/main" id="{2F551317-66C1-46E2-8FC8-5D577804ECB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317238" y="3735120"/>
            <a:ext cx="3291320" cy="1639888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sp>
        <p:nvSpPr>
          <p:cNvPr id="20" name="Rounded Rectangle 48">
            <a:extLst>
              <a:ext uri="{FF2B5EF4-FFF2-40B4-BE49-F238E27FC236}">
                <a16:creationId xmlns:a16="http://schemas.microsoft.com/office/drawing/2014/main" id="{0D9BF40F-FF5E-42F4-A029-8E38FEAD89AC}"/>
              </a:ext>
            </a:extLst>
          </p:cNvPr>
          <p:cNvSpPr/>
          <p:nvPr userDrawn="1"/>
        </p:nvSpPr>
        <p:spPr>
          <a:xfrm>
            <a:off x="4593810" y="1141827"/>
            <a:ext cx="3290548" cy="2283159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ounded Rectangle 51">
            <a:extLst>
              <a:ext uri="{FF2B5EF4-FFF2-40B4-BE49-F238E27FC236}">
                <a16:creationId xmlns:a16="http://schemas.microsoft.com/office/drawing/2014/main" id="{5F21F358-EFF5-42E0-92F6-FCBCBC4C05A3}"/>
              </a:ext>
            </a:extLst>
          </p:cNvPr>
          <p:cNvSpPr/>
          <p:nvPr userDrawn="1"/>
        </p:nvSpPr>
        <p:spPr>
          <a:xfrm>
            <a:off x="8317238" y="1141827"/>
            <a:ext cx="3290548" cy="2283159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F7EBCB50-2287-483F-99E7-4453A1FA2C3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837470" y="3018405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5">
            <a:extLst>
              <a:ext uri="{FF2B5EF4-FFF2-40B4-BE49-F238E27FC236}">
                <a16:creationId xmlns:a16="http://schemas.microsoft.com/office/drawing/2014/main" id="{5D646B9A-3188-46AF-B9D7-6CB495DBEC4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89032" y="1141605"/>
            <a:ext cx="3291320" cy="1639888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60D3C15B-CBD9-47C5-AC8A-6E9ECDE9BF2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565676" y="3018405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Picture Placeholder 5">
            <a:extLst>
              <a:ext uri="{FF2B5EF4-FFF2-40B4-BE49-F238E27FC236}">
                <a16:creationId xmlns:a16="http://schemas.microsoft.com/office/drawing/2014/main" id="{A6305711-07B8-429F-970D-B9409D44F34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317238" y="1141605"/>
            <a:ext cx="3291320" cy="1639888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pic>
        <p:nvPicPr>
          <p:cNvPr id="21" name="Picture 2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06A0086-5023-4EE5-9A63-15B4494E91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0"/>
            <a:ext cx="34799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3288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36" y="694158"/>
            <a:ext cx="3239326" cy="176495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DC1F7B5-8E21-4868-8DCA-E9A890B19D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2735" y="2638017"/>
            <a:ext cx="3250618" cy="299930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Click here to a description.</a:t>
            </a:r>
          </a:p>
        </p:txBody>
      </p:sp>
      <p:sp>
        <p:nvSpPr>
          <p:cNvPr id="30" name="Google Shape;311;p3">
            <a:extLst>
              <a:ext uri="{FF2B5EF4-FFF2-40B4-BE49-F238E27FC236}">
                <a16:creationId xmlns:a16="http://schemas.microsoft.com/office/drawing/2014/main" id="{E3ECBB86-1D5A-428E-B1A1-A6206D9509AB}"/>
              </a:ext>
            </a:extLst>
          </p:cNvPr>
          <p:cNvSpPr/>
          <p:nvPr/>
        </p:nvSpPr>
        <p:spPr>
          <a:xfrm>
            <a:off x="652735" y="4403797"/>
            <a:ext cx="1596416" cy="1610273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20" name="Rounded Rectangle 48">
            <a:extLst>
              <a:ext uri="{FF2B5EF4-FFF2-40B4-BE49-F238E27FC236}">
                <a16:creationId xmlns:a16="http://schemas.microsoft.com/office/drawing/2014/main" id="{0D9BF40F-FF5E-42F4-A029-8E38FEAD89AC}"/>
              </a:ext>
            </a:extLst>
          </p:cNvPr>
          <p:cNvSpPr/>
          <p:nvPr userDrawn="1"/>
        </p:nvSpPr>
        <p:spPr>
          <a:xfrm>
            <a:off x="4667954" y="1001468"/>
            <a:ext cx="6677708" cy="4635851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9CAB3F97-6BF7-4771-8625-91E5D7890C71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4936226" y="1291619"/>
            <a:ext cx="6151984" cy="4092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  <a:p>
            <a:endParaRPr lang="en-US"/>
          </a:p>
          <a:p>
            <a:r>
              <a:rPr lang="en-US"/>
              <a:t>Click on icon to insert table</a:t>
            </a:r>
          </a:p>
        </p:txBody>
      </p:sp>
      <p:pic>
        <p:nvPicPr>
          <p:cNvPr id="5" name="Picture 4" descr="Table&#10;&#10;Description automatically generated with medium confidence">
            <a:extLst>
              <a:ext uri="{FF2B5EF4-FFF2-40B4-BE49-F238E27FC236}">
                <a16:creationId xmlns:a16="http://schemas.microsoft.com/office/drawing/2014/main" id="{967C55E0-3113-42D1-A7F6-4C95E3289E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9027" y="0"/>
            <a:ext cx="39145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3208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02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35" y="694158"/>
            <a:ext cx="7300819" cy="66018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9CAB3F97-6BF7-4771-8625-91E5D7890C71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652735" y="1705998"/>
            <a:ext cx="10794518" cy="4092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  <a:p>
            <a:endParaRPr lang="en-US"/>
          </a:p>
          <a:p>
            <a:r>
              <a:rPr lang="en-US"/>
              <a:t>Click on icon to insert table</a:t>
            </a:r>
          </a:p>
        </p:txBody>
      </p:sp>
      <p:pic>
        <p:nvPicPr>
          <p:cNvPr id="5" name="Picture 4" descr="Table&#10;&#10;Description automatically generated with medium confidence">
            <a:extLst>
              <a:ext uri="{FF2B5EF4-FFF2-40B4-BE49-F238E27FC236}">
                <a16:creationId xmlns:a16="http://schemas.microsoft.com/office/drawing/2014/main" id="{967C55E0-3113-42D1-A7F6-4C95E3289E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9027" y="0"/>
            <a:ext cx="39145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76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840A9-1C11-BD44-B35F-B1533F14C3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3883" y="609393"/>
            <a:ext cx="10658475" cy="988819"/>
          </a:xfrm>
        </p:spPr>
        <p:txBody>
          <a:bodyPr anchor="t"/>
          <a:lstStyle>
            <a:lvl1pPr>
              <a:defRPr b="0" i="0">
                <a:latin typeface="Century Gothic" panose="020B0502020202020204" pitchFamily="34" charset="0"/>
              </a:defRPr>
            </a:lvl1pPr>
          </a:lstStyle>
          <a:p>
            <a:r>
              <a:rPr lang="en-GB"/>
              <a:t>Slide title looks like </a:t>
            </a:r>
            <a:br>
              <a:rPr lang="en-GB"/>
            </a:br>
            <a:r>
              <a:rPr lang="en-GB"/>
              <a:t>this in size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57143-DE56-084D-AABE-2537E7AC8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375" y="2071868"/>
            <a:ext cx="5329238" cy="396000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panose="020B0502020202020204" pitchFamily="34" charset="0"/>
              </a:defRPr>
            </a:lvl1pPr>
            <a:lvl2pPr>
              <a:defRPr b="0" i="0">
                <a:latin typeface="Century Gothic" panose="020B0502020202020204" pitchFamily="34" charset="0"/>
              </a:defRPr>
            </a:lvl2pPr>
            <a:lvl3pPr>
              <a:defRPr b="0" i="0">
                <a:latin typeface="Century Gothic" panose="020B0502020202020204" pitchFamily="34" charset="0"/>
              </a:defRPr>
            </a:lvl3pPr>
            <a:lvl4pPr>
              <a:defRPr b="0" i="0">
                <a:latin typeface="Century Gothic" panose="020B0502020202020204" pitchFamily="34" charset="0"/>
              </a:defRPr>
            </a:lvl4pPr>
            <a:lvl5pPr>
              <a:defRPr b="0" i="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F40D0487-0936-DD40-9A75-9F12FF167BBF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275387" y="2071688"/>
            <a:ext cx="5329237" cy="3960812"/>
          </a:xfrm>
          <a:prstGeom prst="rect">
            <a:avLst/>
          </a:prstGeom>
        </p:spPr>
        <p:txBody>
          <a:bodyPr anchor="ctr"/>
          <a:lstStyle>
            <a:lvl1pPr marL="1800" indent="0" algn="ctr">
              <a:buFont typeface="Arial" panose="020B0604020202020204" pitchFamily="34" charset="0"/>
              <a:buNone/>
              <a:defRPr b="0" i="0">
                <a:latin typeface="Century Gothic" panose="020B0502020202020204" pitchFamily="34" charset="0"/>
              </a:defRPr>
            </a:lvl1pPr>
          </a:lstStyle>
          <a:p>
            <a:r>
              <a:rPr lang="en-GB"/>
              <a:t>Click icon to add table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020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34" y="694158"/>
            <a:ext cx="3293431" cy="176495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62BC9D4-B2E6-48FC-9B07-B8CB266BD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2735" y="2638017"/>
            <a:ext cx="3309665" cy="299930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Click here to a description.</a:t>
            </a:r>
          </a:p>
        </p:txBody>
      </p:sp>
      <p:sp>
        <p:nvSpPr>
          <p:cNvPr id="12" name="Google Shape;311;p3">
            <a:extLst>
              <a:ext uri="{FF2B5EF4-FFF2-40B4-BE49-F238E27FC236}">
                <a16:creationId xmlns:a16="http://schemas.microsoft.com/office/drawing/2014/main" id="{4083B185-637B-418B-8DD0-231A7F875FDD}"/>
              </a:ext>
            </a:extLst>
          </p:cNvPr>
          <p:cNvSpPr/>
          <p:nvPr userDrawn="1"/>
        </p:nvSpPr>
        <p:spPr>
          <a:xfrm>
            <a:off x="652735" y="4403797"/>
            <a:ext cx="1596416" cy="1610273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15" name="Rounded Rectangle 48">
            <a:extLst>
              <a:ext uri="{FF2B5EF4-FFF2-40B4-BE49-F238E27FC236}">
                <a16:creationId xmlns:a16="http://schemas.microsoft.com/office/drawing/2014/main" id="{EAE7F16E-D70B-4A06-94AD-83DADE4AFC0D}"/>
              </a:ext>
            </a:extLst>
          </p:cNvPr>
          <p:cNvSpPr/>
          <p:nvPr userDrawn="1"/>
        </p:nvSpPr>
        <p:spPr>
          <a:xfrm>
            <a:off x="4667954" y="1001468"/>
            <a:ext cx="6677708" cy="4635851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hart Placeholder 7">
            <a:extLst>
              <a:ext uri="{FF2B5EF4-FFF2-40B4-BE49-F238E27FC236}">
                <a16:creationId xmlns:a16="http://schemas.microsoft.com/office/drawing/2014/main" id="{08209098-CF49-4C50-A622-C5C9093B313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936226" y="1291619"/>
            <a:ext cx="6151984" cy="4092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icon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15360432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02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FCAA818B-B59E-48D0-A727-F1C502811D2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52734" y="1705998"/>
            <a:ext cx="10794517" cy="4092443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en-US"/>
          </a:p>
          <a:p>
            <a:endParaRPr lang="en-US"/>
          </a:p>
          <a:p>
            <a:r>
              <a:rPr lang="en-US"/>
              <a:t>Click on icon to insert chart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35" y="694158"/>
            <a:ext cx="7300819" cy="66018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</p:spTree>
    <p:extLst>
      <p:ext uri="{BB962C8B-B14F-4D97-AF65-F5344CB8AC3E}">
        <p14:creationId xmlns:p14="http://schemas.microsoft.com/office/powerpoint/2010/main" val="1657739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311;p3">
            <a:extLst>
              <a:ext uri="{FF2B5EF4-FFF2-40B4-BE49-F238E27FC236}">
                <a16:creationId xmlns:a16="http://schemas.microsoft.com/office/drawing/2014/main" id="{FB54DAEB-0C2E-401B-A5AB-FE1943F2F034}"/>
              </a:ext>
            </a:extLst>
          </p:cNvPr>
          <p:cNvSpPr/>
          <p:nvPr userDrawn="1"/>
        </p:nvSpPr>
        <p:spPr>
          <a:xfrm>
            <a:off x="10105545" y="835506"/>
            <a:ext cx="1596416" cy="1610273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589" y="694159"/>
            <a:ext cx="5233242" cy="68973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title</a:t>
            </a:r>
          </a:p>
        </p:txBody>
      </p:sp>
      <p:sp>
        <p:nvSpPr>
          <p:cNvPr id="12" name="Google Shape;311;p3">
            <a:extLst>
              <a:ext uri="{FF2B5EF4-FFF2-40B4-BE49-F238E27FC236}">
                <a16:creationId xmlns:a16="http://schemas.microsoft.com/office/drawing/2014/main" id="{4083B185-637B-418B-8DD0-231A7F875FDD}"/>
              </a:ext>
            </a:extLst>
          </p:cNvPr>
          <p:cNvSpPr/>
          <p:nvPr userDrawn="1"/>
        </p:nvSpPr>
        <p:spPr>
          <a:xfrm rot="10800000">
            <a:off x="573589" y="4488894"/>
            <a:ext cx="1596416" cy="1610273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35C6A3CF-8386-4F0C-B700-0FEC52ED54EB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1444791" y="1707729"/>
            <a:ext cx="9404033" cy="41245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  <a:p>
            <a:endParaRPr lang="en-US"/>
          </a:p>
          <a:p>
            <a:r>
              <a:rPr lang="en-US"/>
              <a:t>Click on icon to insert SmartArt</a:t>
            </a:r>
          </a:p>
        </p:txBody>
      </p:sp>
    </p:spTree>
    <p:extLst>
      <p:ext uri="{BB962C8B-B14F-4D97-AF65-F5344CB8AC3E}">
        <p14:creationId xmlns:p14="http://schemas.microsoft.com/office/powerpoint/2010/main" val="13095928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 01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311;p3">
            <a:extLst>
              <a:ext uri="{FF2B5EF4-FFF2-40B4-BE49-F238E27FC236}">
                <a16:creationId xmlns:a16="http://schemas.microsoft.com/office/drawing/2014/main" id="{E04D1EE4-001A-4E28-BB74-AED0C696BD74}"/>
              </a:ext>
            </a:extLst>
          </p:cNvPr>
          <p:cNvSpPr/>
          <p:nvPr userDrawn="1"/>
        </p:nvSpPr>
        <p:spPr>
          <a:xfrm>
            <a:off x="1985215" y="3298138"/>
            <a:ext cx="2814089" cy="2838519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CED72224-5952-43DB-936B-BDF6144026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8339" y="1730728"/>
            <a:ext cx="2662753" cy="18351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07D85587-D130-4EDD-8A99-F12DC82BED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339" y="3677937"/>
            <a:ext cx="3120275" cy="146367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ts val="22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dolor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sit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cons-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ectetuer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dolor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28" name="Rounded Rectangle 19">
            <a:extLst>
              <a:ext uri="{FF2B5EF4-FFF2-40B4-BE49-F238E27FC236}">
                <a16:creationId xmlns:a16="http://schemas.microsoft.com/office/drawing/2014/main" id="{DA4D6FEA-2275-44EC-AE1B-F4CA0B647C38}"/>
              </a:ext>
            </a:extLst>
          </p:cNvPr>
          <p:cNvSpPr/>
          <p:nvPr userDrawn="1"/>
        </p:nvSpPr>
        <p:spPr>
          <a:xfrm>
            <a:off x="4410681" y="1225547"/>
            <a:ext cx="3342077" cy="1264268"/>
          </a:xfrm>
          <a:prstGeom prst="roundRect">
            <a:avLst>
              <a:gd name="adj" fmla="val 6336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599E28C4-0C89-407E-8614-0B3C03FDEA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9246" y="1434241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here to add topic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A386EE-AD2D-4B75-B893-CEC252F335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4978" y="1735841"/>
            <a:ext cx="2833187" cy="537510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200" baseline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2pPr>
            <a:lvl3pPr marL="6858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3pPr>
            <a:lvl4pPr marL="11430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4pPr>
            <a:lvl5pPr marL="1600200" indent="0" algn="l" defTabSz="914400" rtl="0" eaLnBrk="1" latinLnBrk="0" hangingPunct="1">
              <a:buNone/>
              <a:defRPr lang="en-US" sz="1000" kern="1200" dirty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5pPr>
          </a:lstStyle>
          <a:p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  <a:endParaRPr lang="en-NL" sz="1000">
              <a:latin typeface="Century Gothic" panose="020B0502020202020204" pitchFamily="34" charset="0"/>
            </a:endParaRPr>
          </a:p>
        </p:txBody>
      </p:sp>
      <p:sp>
        <p:nvSpPr>
          <p:cNvPr id="45" name="Rounded Rectangle 19">
            <a:extLst>
              <a:ext uri="{FF2B5EF4-FFF2-40B4-BE49-F238E27FC236}">
                <a16:creationId xmlns:a16="http://schemas.microsoft.com/office/drawing/2014/main" id="{B3676ACD-E9FB-40EF-907B-82488E92B10C}"/>
              </a:ext>
            </a:extLst>
          </p:cNvPr>
          <p:cNvSpPr/>
          <p:nvPr userDrawn="1"/>
        </p:nvSpPr>
        <p:spPr>
          <a:xfrm>
            <a:off x="4410681" y="2704420"/>
            <a:ext cx="3342077" cy="1264268"/>
          </a:xfrm>
          <a:prstGeom prst="roundRect">
            <a:avLst>
              <a:gd name="adj" fmla="val 6336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13F2F89F-CEC3-4361-9194-4DF4A8CC53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69246" y="2931675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here to add topic</a:t>
            </a: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85CC3611-5F95-42FE-B84F-597C6C995E7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74978" y="3233275"/>
            <a:ext cx="2833187" cy="537510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20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2pPr>
            <a:lvl3pPr marL="6858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3pPr>
            <a:lvl4pPr marL="11430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4pPr>
            <a:lvl5pPr marL="1600200" indent="0" algn="l" defTabSz="914400" rtl="0" eaLnBrk="1" latinLnBrk="0" hangingPunct="1">
              <a:buNone/>
              <a:defRPr lang="en-US" sz="1000" kern="1200" dirty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5pPr>
          </a:lstStyle>
          <a:p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  <a:endParaRPr lang="en-NL" sz="1000">
              <a:latin typeface="Century Gothic" panose="020B0502020202020204" pitchFamily="34" charset="0"/>
            </a:endParaRPr>
          </a:p>
        </p:txBody>
      </p:sp>
      <p:sp>
        <p:nvSpPr>
          <p:cNvPr id="48" name="Rounded Rectangle 19">
            <a:extLst>
              <a:ext uri="{FF2B5EF4-FFF2-40B4-BE49-F238E27FC236}">
                <a16:creationId xmlns:a16="http://schemas.microsoft.com/office/drawing/2014/main" id="{3E08C7F3-08C5-455E-A47A-99B5E8092458}"/>
              </a:ext>
            </a:extLst>
          </p:cNvPr>
          <p:cNvSpPr/>
          <p:nvPr userDrawn="1"/>
        </p:nvSpPr>
        <p:spPr>
          <a:xfrm>
            <a:off x="4410681" y="4183293"/>
            <a:ext cx="3342077" cy="1264268"/>
          </a:xfrm>
          <a:prstGeom prst="roundRect">
            <a:avLst>
              <a:gd name="adj" fmla="val 6336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6FBFB398-6C19-4626-9410-CC4EEF0BBB2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69246" y="4386286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here to add topic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1021A511-5E9B-410C-ADC7-ED09C50A05C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74978" y="4687886"/>
            <a:ext cx="2833187" cy="537510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20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2pPr>
            <a:lvl3pPr marL="6858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3pPr>
            <a:lvl4pPr marL="11430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4pPr>
            <a:lvl5pPr marL="1600200" indent="0" algn="l" defTabSz="914400" rtl="0" eaLnBrk="1" latinLnBrk="0" hangingPunct="1">
              <a:buNone/>
              <a:defRPr lang="en-US" sz="1000" kern="1200" dirty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5pPr>
          </a:lstStyle>
          <a:p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  <a:endParaRPr lang="en-NL" sz="1000">
              <a:latin typeface="Century Gothic" panose="020B0502020202020204" pitchFamily="34" charset="0"/>
            </a:endParaRPr>
          </a:p>
        </p:txBody>
      </p:sp>
      <p:sp>
        <p:nvSpPr>
          <p:cNvPr id="51" name="Rounded Rectangle 19">
            <a:extLst>
              <a:ext uri="{FF2B5EF4-FFF2-40B4-BE49-F238E27FC236}">
                <a16:creationId xmlns:a16="http://schemas.microsoft.com/office/drawing/2014/main" id="{5B8F9B9E-009A-4250-B131-691312CA88B5}"/>
              </a:ext>
            </a:extLst>
          </p:cNvPr>
          <p:cNvSpPr/>
          <p:nvPr userDrawn="1"/>
        </p:nvSpPr>
        <p:spPr>
          <a:xfrm>
            <a:off x="8004992" y="1225547"/>
            <a:ext cx="3342077" cy="1264268"/>
          </a:xfrm>
          <a:prstGeom prst="roundRect">
            <a:avLst>
              <a:gd name="adj" fmla="val 6336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Text Placeholder 3">
            <a:extLst>
              <a:ext uri="{FF2B5EF4-FFF2-40B4-BE49-F238E27FC236}">
                <a16:creationId xmlns:a16="http://schemas.microsoft.com/office/drawing/2014/main" id="{394C1856-0039-44DF-A8C3-A2274ACEDB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63557" y="1434241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here to add topic</a:t>
            </a:r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406461ED-0AFF-4F00-AF78-9E9D8D1BF74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69289" y="1735841"/>
            <a:ext cx="2833187" cy="537510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20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2pPr>
            <a:lvl3pPr marL="6858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3pPr>
            <a:lvl4pPr marL="11430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4pPr>
            <a:lvl5pPr marL="1600200" indent="0" algn="l" defTabSz="914400" rtl="0" eaLnBrk="1" latinLnBrk="0" hangingPunct="1">
              <a:buNone/>
              <a:defRPr lang="en-US" sz="1000" kern="1200" dirty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5pPr>
          </a:lstStyle>
          <a:p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  <a:endParaRPr lang="en-NL" sz="1000">
              <a:latin typeface="Century Gothic" panose="020B0502020202020204" pitchFamily="34" charset="0"/>
            </a:endParaRPr>
          </a:p>
        </p:txBody>
      </p:sp>
      <p:sp>
        <p:nvSpPr>
          <p:cNvPr id="54" name="Rounded Rectangle 19">
            <a:extLst>
              <a:ext uri="{FF2B5EF4-FFF2-40B4-BE49-F238E27FC236}">
                <a16:creationId xmlns:a16="http://schemas.microsoft.com/office/drawing/2014/main" id="{338BEBE7-6D73-4552-B88B-DBB376AD9FA2}"/>
              </a:ext>
            </a:extLst>
          </p:cNvPr>
          <p:cNvSpPr/>
          <p:nvPr userDrawn="1"/>
        </p:nvSpPr>
        <p:spPr>
          <a:xfrm>
            <a:off x="8004992" y="2704420"/>
            <a:ext cx="3342077" cy="1264268"/>
          </a:xfrm>
          <a:prstGeom prst="roundRect">
            <a:avLst>
              <a:gd name="adj" fmla="val 6336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Text Placeholder 3">
            <a:extLst>
              <a:ext uri="{FF2B5EF4-FFF2-40B4-BE49-F238E27FC236}">
                <a16:creationId xmlns:a16="http://schemas.microsoft.com/office/drawing/2014/main" id="{E88B1E4B-9F73-447F-BA41-C05554D2910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63557" y="2931675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here to add topic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391916F-42B3-4B53-AF57-73FC14B7C61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269289" y="3233275"/>
            <a:ext cx="2833187" cy="537510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20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2pPr>
            <a:lvl3pPr marL="6858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3pPr>
            <a:lvl4pPr marL="11430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4pPr>
            <a:lvl5pPr marL="1600200" indent="0" algn="l" defTabSz="914400" rtl="0" eaLnBrk="1" latinLnBrk="0" hangingPunct="1">
              <a:buNone/>
              <a:defRPr lang="en-US" sz="1000" kern="1200" dirty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5pPr>
          </a:lstStyle>
          <a:p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  <a:endParaRPr lang="en-NL" sz="1000">
              <a:latin typeface="Century Gothic" panose="020B0502020202020204" pitchFamily="34" charset="0"/>
            </a:endParaRPr>
          </a:p>
        </p:txBody>
      </p:sp>
      <p:sp>
        <p:nvSpPr>
          <p:cNvPr id="57" name="Rounded Rectangle 19">
            <a:extLst>
              <a:ext uri="{FF2B5EF4-FFF2-40B4-BE49-F238E27FC236}">
                <a16:creationId xmlns:a16="http://schemas.microsoft.com/office/drawing/2014/main" id="{936B5A9E-6F94-4CA8-B240-8D5201D15A22}"/>
              </a:ext>
            </a:extLst>
          </p:cNvPr>
          <p:cNvSpPr/>
          <p:nvPr userDrawn="1"/>
        </p:nvSpPr>
        <p:spPr>
          <a:xfrm>
            <a:off x="8004992" y="4183293"/>
            <a:ext cx="3342077" cy="1264268"/>
          </a:xfrm>
          <a:prstGeom prst="roundRect">
            <a:avLst>
              <a:gd name="adj" fmla="val 6336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Text Placeholder 3">
            <a:extLst>
              <a:ext uri="{FF2B5EF4-FFF2-40B4-BE49-F238E27FC236}">
                <a16:creationId xmlns:a16="http://schemas.microsoft.com/office/drawing/2014/main" id="{21C77CF6-8775-4481-A0B2-C7F989C60F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263557" y="4386286"/>
            <a:ext cx="2833187" cy="222514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here to add topic</a:t>
            </a:r>
          </a:p>
        </p:txBody>
      </p:sp>
      <p:sp>
        <p:nvSpPr>
          <p:cNvPr id="59" name="Text Placeholder 4">
            <a:extLst>
              <a:ext uri="{FF2B5EF4-FFF2-40B4-BE49-F238E27FC236}">
                <a16:creationId xmlns:a16="http://schemas.microsoft.com/office/drawing/2014/main" id="{778DEB3D-07AF-4F0D-875B-690712330DB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269289" y="4687886"/>
            <a:ext cx="2833187" cy="537510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20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2pPr>
            <a:lvl3pPr marL="6858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3pPr>
            <a:lvl4pPr marL="11430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4pPr>
            <a:lvl5pPr marL="1600200" indent="0" algn="l" defTabSz="914400" rtl="0" eaLnBrk="1" latinLnBrk="0" hangingPunct="1">
              <a:buNone/>
              <a:defRPr lang="en-US" sz="1000" kern="1200" dirty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5pPr>
          </a:lstStyle>
          <a:p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  <a:endParaRPr lang="en-NL" sz="100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1925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 02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311;p3">
            <a:extLst>
              <a:ext uri="{FF2B5EF4-FFF2-40B4-BE49-F238E27FC236}">
                <a16:creationId xmlns:a16="http://schemas.microsoft.com/office/drawing/2014/main" id="{E04D1EE4-001A-4E28-BB74-AED0C696BD74}"/>
              </a:ext>
            </a:extLst>
          </p:cNvPr>
          <p:cNvSpPr/>
          <p:nvPr userDrawn="1"/>
        </p:nvSpPr>
        <p:spPr>
          <a:xfrm>
            <a:off x="1985215" y="3298138"/>
            <a:ext cx="2814089" cy="2838519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CED72224-5952-43DB-936B-BDF6144026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8339" y="1730728"/>
            <a:ext cx="2662753" cy="18351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07D85587-D130-4EDD-8A99-F12DC82BED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339" y="3677937"/>
            <a:ext cx="3120275" cy="146367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ts val="22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dolor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sit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cons-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ectetuer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dolor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30" name="Rounded Rectangle 19">
            <a:extLst>
              <a:ext uri="{FF2B5EF4-FFF2-40B4-BE49-F238E27FC236}">
                <a16:creationId xmlns:a16="http://schemas.microsoft.com/office/drawing/2014/main" id="{62B2AF77-EAD9-4155-A497-987644EF8930}"/>
              </a:ext>
            </a:extLst>
          </p:cNvPr>
          <p:cNvSpPr/>
          <p:nvPr userDrawn="1"/>
        </p:nvSpPr>
        <p:spPr>
          <a:xfrm>
            <a:off x="4410681" y="1729084"/>
            <a:ext cx="3342077" cy="1477733"/>
          </a:xfrm>
          <a:prstGeom prst="roundRect">
            <a:avLst>
              <a:gd name="adj" fmla="val 6336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16AB0FC7-5B5C-4C66-8A18-388B79A2D24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9246" y="1935999"/>
            <a:ext cx="2833187" cy="43361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here to add topic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33D68493-6695-4730-BEA9-E80DEB7872F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4978" y="2506223"/>
            <a:ext cx="2833187" cy="508705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200" baseline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2pPr>
            <a:lvl3pPr marL="6858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3pPr>
            <a:lvl4pPr marL="11430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4pPr>
            <a:lvl5pPr marL="1600200" indent="0" algn="l" defTabSz="914400" rtl="0" eaLnBrk="1" latinLnBrk="0" hangingPunct="1">
              <a:buNone/>
              <a:defRPr lang="en-US" sz="1000" kern="1200" dirty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5pPr>
          </a:lstStyle>
          <a:p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  <a:endParaRPr lang="en-NL" sz="1000">
              <a:latin typeface="Century Gothic" panose="020B0502020202020204" pitchFamily="34" charset="0"/>
            </a:endParaRPr>
          </a:p>
        </p:txBody>
      </p:sp>
      <p:sp>
        <p:nvSpPr>
          <p:cNvPr id="38" name="Rounded Rectangle 19">
            <a:extLst>
              <a:ext uri="{FF2B5EF4-FFF2-40B4-BE49-F238E27FC236}">
                <a16:creationId xmlns:a16="http://schemas.microsoft.com/office/drawing/2014/main" id="{FEFF05D6-3ABA-4212-9E9F-7D6FCF3BC816}"/>
              </a:ext>
            </a:extLst>
          </p:cNvPr>
          <p:cNvSpPr/>
          <p:nvPr userDrawn="1"/>
        </p:nvSpPr>
        <p:spPr>
          <a:xfrm>
            <a:off x="4410681" y="3412461"/>
            <a:ext cx="3342077" cy="1477733"/>
          </a:xfrm>
          <a:prstGeom prst="roundRect">
            <a:avLst>
              <a:gd name="adj" fmla="val 6336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14EE2BAD-FBC2-4412-8AB5-E09A80BF1B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69246" y="3630699"/>
            <a:ext cx="2833187" cy="43361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here to add topic</a:t>
            </a:r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9F1BF6A7-E97F-4B52-9471-B4838407127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74978" y="4200923"/>
            <a:ext cx="2833187" cy="508705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200" baseline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2pPr>
            <a:lvl3pPr marL="6858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3pPr>
            <a:lvl4pPr marL="11430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4pPr>
            <a:lvl5pPr marL="1600200" indent="0" algn="l" defTabSz="914400" rtl="0" eaLnBrk="1" latinLnBrk="0" hangingPunct="1">
              <a:buNone/>
              <a:defRPr lang="en-US" sz="1000" kern="1200" dirty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5pPr>
          </a:lstStyle>
          <a:p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  <a:endParaRPr lang="en-NL" sz="1000">
              <a:latin typeface="Century Gothic" panose="020B0502020202020204" pitchFamily="34" charset="0"/>
            </a:endParaRPr>
          </a:p>
        </p:txBody>
      </p:sp>
      <p:sp>
        <p:nvSpPr>
          <p:cNvPr id="42" name="Rounded Rectangle 19">
            <a:extLst>
              <a:ext uri="{FF2B5EF4-FFF2-40B4-BE49-F238E27FC236}">
                <a16:creationId xmlns:a16="http://schemas.microsoft.com/office/drawing/2014/main" id="{27F81A76-961D-4E20-80C2-9A8F17B8CBB6}"/>
              </a:ext>
            </a:extLst>
          </p:cNvPr>
          <p:cNvSpPr/>
          <p:nvPr userDrawn="1"/>
        </p:nvSpPr>
        <p:spPr>
          <a:xfrm>
            <a:off x="8004992" y="1729084"/>
            <a:ext cx="3342077" cy="1477733"/>
          </a:xfrm>
          <a:prstGeom prst="roundRect">
            <a:avLst>
              <a:gd name="adj" fmla="val 6336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10F1CC15-6A8C-4CF4-B9F1-8D75368BF80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63557" y="1932858"/>
            <a:ext cx="2833187" cy="43361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here to add topic</a:t>
            </a:r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AA29E93C-87C6-401F-9887-E36CB3B9AE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69289" y="2503082"/>
            <a:ext cx="2833187" cy="508705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200" baseline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2pPr>
            <a:lvl3pPr marL="6858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3pPr>
            <a:lvl4pPr marL="11430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4pPr>
            <a:lvl5pPr marL="1600200" indent="0" algn="l" defTabSz="914400" rtl="0" eaLnBrk="1" latinLnBrk="0" hangingPunct="1">
              <a:buNone/>
              <a:defRPr lang="en-US" sz="1000" kern="1200" dirty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5pPr>
          </a:lstStyle>
          <a:p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  <a:endParaRPr lang="en-NL" sz="1000">
              <a:latin typeface="Century Gothic" panose="020B0502020202020204" pitchFamily="34" charset="0"/>
            </a:endParaRPr>
          </a:p>
        </p:txBody>
      </p:sp>
      <p:sp>
        <p:nvSpPr>
          <p:cNvPr id="60" name="Rounded Rectangle 19">
            <a:extLst>
              <a:ext uri="{FF2B5EF4-FFF2-40B4-BE49-F238E27FC236}">
                <a16:creationId xmlns:a16="http://schemas.microsoft.com/office/drawing/2014/main" id="{8BD905B2-3C3C-44AB-9095-1EF5D51F09E4}"/>
              </a:ext>
            </a:extLst>
          </p:cNvPr>
          <p:cNvSpPr/>
          <p:nvPr userDrawn="1"/>
        </p:nvSpPr>
        <p:spPr>
          <a:xfrm>
            <a:off x="8004992" y="3411279"/>
            <a:ext cx="3342077" cy="1477733"/>
          </a:xfrm>
          <a:prstGeom prst="roundRect">
            <a:avLst>
              <a:gd name="adj" fmla="val 6336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Text Placeholder 3">
            <a:extLst>
              <a:ext uri="{FF2B5EF4-FFF2-40B4-BE49-F238E27FC236}">
                <a16:creationId xmlns:a16="http://schemas.microsoft.com/office/drawing/2014/main" id="{4797E2A0-BA12-4712-AC11-D7B655CFD2C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63557" y="3629517"/>
            <a:ext cx="2833187" cy="43361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here to add topic</a:t>
            </a:r>
          </a:p>
        </p:txBody>
      </p:sp>
      <p:sp>
        <p:nvSpPr>
          <p:cNvPr id="62" name="Text Placeholder 4">
            <a:extLst>
              <a:ext uri="{FF2B5EF4-FFF2-40B4-BE49-F238E27FC236}">
                <a16:creationId xmlns:a16="http://schemas.microsoft.com/office/drawing/2014/main" id="{7AA25C80-393A-45E7-96AF-CAFD901B2AB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69289" y="4199741"/>
            <a:ext cx="2833187" cy="508705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1200" baseline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2pPr>
            <a:lvl3pPr marL="6858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3pPr>
            <a:lvl4pPr marL="1143000" indent="0" algn="l" defTabSz="914400" rtl="0" eaLnBrk="1" latinLnBrk="0" hangingPunct="1">
              <a:buNone/>
              <a:defRPr lang="en-US" sz="1000" kern="1200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4pPr>
            <a:lvl5pPr marL="1600200" indent="0" algn="l" defTabSz="914400" rtl="0" eaLnBrk="1" latinLnBrk="0" hangingPunct="1">
              <a:buNone/>
              <a:defRPr lang="en-US" sz="1000" kern="1200" dirty="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</a:defRPr>
            </a:lvl5pPr>
          </a:lstStyle>
          <a:p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lang="en-US" sz="1000" err="1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lang="en-US" sz="10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  <a:endParaRPr lang="en-NL" sz="100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1046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0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F3011-1F82-4B0D-A0BE-B9699E898F2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09227" y="1917291"/>
            <a:ext cx="7973545" cy="2743200"/>
          </a:xfrm>
        </p:spPr>
        <p:txBody>
          <a:bodyPr vert="horz" lIns="540000" tIns="0" rIns="540000" bIns="0" rtlCol="0" anchor="ctr">
            <a:noAutofit/>
          </a:bodyPr>
          <a:lstStyle>
            <a:lvl1pPr algn="ctr">
              <a:defRPr kumimoji="0" lang="en-US" sz="4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defRPr>
            </a:lvl1pPr>
            <a:lvl2pPr>
              <a:defRPr lang="en-US" sz="4800" b="1" dirty="0" smtClean="0">
                <a:latin typeface="+mn-lt"/>
              </a:defRPr>
            </a:lvl2pPr>
            <a:lvl3pPr>
              <a:defRPr lang="en-US" sz="4800" b="1" dirty="0" smtClean="0">
                <a:latin typeface="+mn-lt"/>
              </a:defRPr>
            </a:lvl3pPr>
            <a:lvl4pPr>
              <a:defRPr lang="en-US" sz="4800" b="1" dirty="0" smtClean="0">
                <a:latin typeface="+mn-lt"/>
              </a:defRPr>
            </a:lvl4pPr>
            <a:lvl5pPr>
              <a:defRPr lang="en-US" sz="4800" b="1" dirty="0">
                <a:latin typeface="+mn-lt"/>
              </a:defRPr>
            </a:lvl5pPr>
          </a:lstStyle>
          <a:p>
            <a:pPr marL="0" marR="0" lvl="0" indent="0" fontAlgn="auto">
              <a:spcBef>
                <a:spcPts val="0"/>
              </a:spcBef>
              <a:spcAft>
                <a:spcPts val="0"/>
              </a:spcAft>
              <a:buClrTx/>
              <a:buSzPts val="4400"/>
              <a:buFontTx/>
              <a:buNone/>
              <a:tabLst/>
            </a:pPr>
            <a:r>
              <a:rPr lang="en-US"/>
              <a:t>“Click here to add a </a:t>
            </a:r>
            <a:br>
              <a:rPr lang="en-US"/>
            </a:br>
            <a:r>
              <a:rPr lang="en-US"/>
              <a:t>quote to this slide”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DC4877E-D903-4D5F-989F-C83FA7885784}"/>
              </a:ext>
            </a:extLst>
          </p:cNvPr>
          <p:cNvGrpSpPr/>
          <p:nvPr userDrawn="1"/>
        </p:nvGrpSpPr>
        <p:grpSpPr>
          <a:xfrm>
            <a:off x="1583563" y="1603513"/>
            <a:ext cx="9024875" cy="3347440"/>
            <a:chOff x="1693389" y="2351039"/>
            <a:chExt cx="9024875" cy="3347440"/>
          </a:xfrm>
        </p:grpSpPr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53B19DE6-68A3-4232-A28D-3461C5872FA4}"/>
                </a:ext>
              </a:extLst>
            </p:cNvPr>
            <p:cNvSpPr/>
            <p:nvPr/>
          </p:nvSpPr>
          <p:spPr>
            <a:xfrm rot="8100000">
              <a:off x="1693389" y="2351039"/>
              <a:ext cx="715278" cy="53118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/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793BE95A-ECE5-4C9A-A035-B4B127EC2283}"/>
                </a:ext>
              </a:extLst>
            </p:cNvPr>
            <p:cNvSpPr/>
            <p:nvPr/>
          </p:nvSpPr>
          <p:spPr>
            <a:xfrm rot="18900000">
              <a:off x="10002986" y="5167299"/>
              <a:ext cx="715278" cy="53118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/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677F559-E5C3-81C2-670B-6BF1EB364833}"/>
              </a:ext>
            </a:extLst>
          </p:cNvPr>
          <p:cNvSpPr txBox="1">
            <a:spLocks/>
          </p:cNvSpPr>
          <p:nvPr userDrawn="1"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39805790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02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B833912-BFEC-404B-8AFC-C05C2D8BD58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95020" y="4896389"/>
            <a:ext cx="1327150" cy="464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Logo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F3011-1F82-4B0D-A0BE-B9699E898F2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94569" y="1774514"/>
            <a:ext cx="2481824" cy="1966419"/>
          </a:xfrm>
        </p:spPr>
        <p:txBody>
          <a:bodyPr vert="horz" lIns="0" tIns="0" rIns="0" bIns="0" rtlCol="0" anchor="t">
            <a:noAutofit/>
          </a:bodyPr>
          <a:lstStyle>
            <a:lvl1pPr marL="0" indent="0" algn="l">
              <a:lnSpc>
                <a:spcPct val="110000"/>
              </a:lnSpc>
              <a:buFont typeface="Arial" panose="020B0604020202020204" pitchFamily="34" charset="0"/>
              <a:buNone/>
              <a:defRPr kumimoji="0" lang="en-US" sz="1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defRPr>
            </a:lvl1pPr>
            <a:lvl2pPr>
              <a:defRPr lang="en-US" sz="4800" b="1" dirty="0" smtClean="0">
                <a:latin typeface="+mn-lt"/>
              </a:defRPr>
            </a:lvl2pPr>
            <a:lvl3pPr>
              <a:defRPr lang="en-US" sz="4800" b="1" dirty="0" smtClean="0">
                <a:latin typeface="+mn-lt"/>
              </a:defRPr>
            </a:lvl3pPr>
            <a:lvl4pPr>
              <a:defRPr lang="en-US" sz="4800" b="1" dirty="0" smtClean="0">
                <a:latin typeface="+mn-lt"/>
              </a:defRPr>
            </a:lvl4pPr>
            <a:lvl5pPr>
              <a:defRPr lang="en-US" sz="4800" b="1" dirty="0">
                <a:latin typeface="+mn-lt"/>
              </a:defRPr>
            </a:lvl5pPr>
          </a:lstStyle>
          <a:p>
            <a:pPr marL="228600" marR="0" lvl="0" indent="-228600" fontAlgn="auto">
              <a:spcBef>
                <a:spcPts val="0"/>
              </a:spcBef>
              <a:spcAft>
                <a:spcPts val="0"/>
              </a:spcAft>
              <a:buClrTx/>
              <a:buSzPts val="4400"/>
              <a:tabLst/>
            </a:pPr>
            <a:r>
              <a:rPr lang="en-US"/>
              <a:t>“Click here to add a quote to this slide”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241AD6-27A7-4AC9-9387-D9D0668236F5}"/>
              </a:ext>
            </a:extLst>
          </p:cNvPr>
          <p:cNvCxnSpPr/>
          <p:nvPr userDrawn="1"/>
        </p:nvCxnSpPr>
        <p:spPr>
          <a:xfrm>
            <a:off x="1494569" y="4673414"/>
            <a:ext cx="1327639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31539E02-DCF8-4866-9E4E-E581E6BAA9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40842" y="4896389"/>
            <a:ext cx="1327150" cy="464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Logo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5B45C386-2CCE-4899-B856-7BD455AC26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40391" y="1774514"/>
            <a:ext cx="2481824" cy="1966419"/>
          </a:xfrm>
        </p:spPr>
        <p:txBody>
          <a:bodyPr vert="horz" lIns="0" tIns="0" rIns="0" bIns="0" rtlCol="0" anchor="t">
            <a:noAutofit/>
          </a:bodyPr>
          <a:lstStyle>
            <a:lvl1pPr marL="0" indent="0" algn="l">
              <a:lnSpc>
                <a:spcPct val="110000"/>
              </a:lnSpc>
              <a:buFont typeface="Arial" panose="020B0604020202020204" pitchFamily="34" charset="0"/>
              <a:buNone/>
              <a:defRPr kumimoji="0" lang="en-US" sz="1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defRPr>
            </a:lvl1pPr>
            <a:lvl2pPr>
              <a:defRPr lang="en-US" sz="4800" b="1" dirty="0" smtClean="0">
                <a:latin typeface="+mn-lt"/>
              </a:defRPr>
            </a:lvl2pPr>
            <a:lvl3pPr>
              <a:defRPr lang="en-US" sz="4800" b="1" dirty="0" smtClean="0">
                <a:latin typeface="+mn-lt"/>
              </a:defRPr>
            </a:lvl3pPr>
            <a:lvl4pPr>
              <a:defRPr lang="en-US" sz="4800" b="1" dirty="0" smtClean="0">
                <a:latin typeface="+mn-lt"/>
              </a:defRPr>
            </a:lvl4pPr>
            <a:lvl5pPr>
              <a:defRPr lang="en-US" sz="4800" b="1" dirty="0">
                <a:latin typeface="+mn-lt"/>
              </a:defRPr>
            </a:lvl5pPr>
          </a:lstStyle>
          <a:p>
            <a:pPr marL="228600" marR="0" lvl="0" indent="-228600" fontAlgn="auto">
              <a:spcBef>
                <a:spcPts val="0"/>
              </a:spcBef>
              <a:spcAft>
                <a:spcPts val="0"/>
              </a:spcAft>
              <a:buClrTx/>
              <a:buSzPts val="4400"/>
              <a:tabLst/>
            </a:pPr>
            <a:r>
              <a:rPr lang="en-US"/>
              <a:t>“Click here to add a quote to this slide”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6F22DA8-22B4-4C09-9CBA-C6BBA140C176}"/>
              </a:ext>
            </a:extLst>
          </p:cNvPr>
          <p:cNvCxnSpPr/>
          <p:nvPr userDrawn="1"/>
        </p:nvCxnSpPr>
        <p:spPr>
          <a:xfrm>
            <a:off x="4940391" y="4673414"/>
            <a:ext cx="1327639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3DDE820E-ABBB-433B-BDAD-0D8CB61FBF2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268684" y="4896389"/>
            <a:ext cx="1327150" cy="464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Logo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BFAA22-4465-4879-A182-80881233F82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68233" y="1774514"/>
            <a:ext cx="2481824" cy="1966419"/>
          </a:xfrm>
        </p:spPr>
        <p:txBody>
          <a:bodyPr vert="horz" lIns="0" tIns="0" rIns="0" bIns="0" rtlCol="0" anchor="t">
            <a:noAutofit/>
          </a:bodyPr>
          <a:lstStyle>
            <a:lvl1pPr marL="0" indent="0" algn="l">
              <a:lnSpc>
                <a:spcPct val="110000"/>
              </a:lnSpc>
              <a:buFont typeface="Arial" panose="020B0604020202020204" pitchFamily="34" charset="0"/>
              <a:buNone/>
              <a:defRPr kumimoji="0" lang="en-US" sz="1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defRPr>
            </a:lvl1pPr>
            <a:lvl2pPr>
              <a:defRPr lang="en-US" sz="4800" b="1" dirty="0" smtClean="0">
                <a:latin typeface="+mn-lt"/>
              </a:defRPr>
            </a:lvl2pPr>
            <a:lvl3pPr>
              <a:defRPr lang="en-US" sz="4800" b="1" dirty="0" smtClean="0">
                <a:latin typeface="+mn-lt"/>
              </a:defRPr>
            </a:lvl3pPr>
            <a:lvl4pPr>
              <a:defRPr lang="en-US" sz="4800" b="1" dirty="0" smtClean="0">
                <a:latin typeface="+mn-lt"/>
              </a:defRPr>
            </a:lvl4pPr>
            <a:lvl5pPr>
              <a:defRPr lang="en-US" sz="4800" b="1" dirty="0">
                <a:latin typeface="+mn-lt"/>
              </a:defRPr>
            </a:lvl5pPr>
          </a:lstStyle>
          <a:p>
            <a:pPr marL="228600" marR="0" lvl="0" indent="-228600" fontAlgn="auto">
              <a:spcBef>
                <a:spcPts val="0"/>
              </a:spcBef>
              <a:spcAft>
                <a:spcPts val="0"/>
              </a:spcAft>
              <a:buClrTx/>
              <a:buSzPts val="4400"/>
              <a:tabLst/>
            </a:pPr>
            <a:r>
              <a:rPr lang="en-US"/>
              <a:t>“Click here to add a quote to this slide”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766B64C-B4EC-4170-9311-6EE0CB035549}"/>
              </a:ext>
            </a:extLst>
          </p:cNvPr>
          <p:cNvCxnSpPr/>
          <p:nvPr userDrawn="1"/>
        </p:nvCxnSpPr>
        <p:spPr>
          <a:xfrm>
            <a:off x="8268233" y="4673414"/>
            <a:ext cx="1327639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4735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Bio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DAD59225-403A-4E24-91DF-DD7CACEDCE48}"/>
              </a:ext>
            </a:extLst>
          </p:cNvPr>
          <p:cNvGrpSpPr/>
          <p:nvPr userDrawn="1"/>
        </p:nvGrpSpPr>
        <p:grpSpPr>
          <a:xfrm>
            <a:off x="8213176" y="1975276"/>
            <a:ext cx="3737112" cy="4363060"/>
            <a:chOff x="7994166" y="-788"/>
            <a:chExt cx="3876262" cy="4525518"/>
          </a:xfrm>
        </p:grpSpPr>
        <p:sp>
          <p:nvSpPr>
            <p:cNvPr id="29" name="Freeform 2">
              <a:extLst>
                <a:ext uri="{FF2B5EF4-FFF2-40B4-BE49-F238E27FC236}">
                  <a16:creationId xmlns:a16="http://schemas.microsoft.com/office/drawing/2014/main" id="{6392F9ED-59B5-4E5A-8308-FFAB8DAE479B}"/>
                </a:ext>
              </a:extLst>
            </p:cNvPr>
            <p:cNvSpPr/>
            <p:nvPr/>
          </p:nvSpPr>
          <p:spPr>
            <a:xfrm rot="2700000">
              <a:off x="9774331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rgbClr val="003399">
                <a:alpha val="4000"/>
              </a:srgbClr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EDBBBE15-8F94-4B72-9A61-694ABF8B7882}"/>
                </a:ext>
              </a:extLst>
            </p:cNvPr>
            <p:cNvSpPr/>
            <p:nvPr/>
          </p:nvSpPr>
          <p:spPr>
            <a:xfrm rot="2700000">
              <a:off x="9774331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rgbClr val="003399">
                <a:alpha val="4000"/>
              </a:srgbClr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EB1F1D81-E86F-4F11-8813-8D99AD98693F}"/>
                </a:ext>
              </a:extLst>
            </p:cNvPr>
            <p:cNvSpPr/>
            <p:nvPr/>
          </p:nvSpPr>
          <p:spPr>
            <a:xfrm rot="2700000">
              <a:off x="7684579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rgbClr val="003399">
                <a:alpha val="4000"/>
              </a:srgbClr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3E2BEFE5-17D2-48C0-9F02-2999604DB8BA}"/>
                </a:ext>
              </a:extLst>
            </p:cNvPr>
            <p:cNvSpPr/>
            <p:nvPr/>
          </p:nvSpPr>
          <p:spPr>
            <a:xfrm rot="2700000">
              <a:off x="7684579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rgbClr val="003399">
                <a:alpha val="4000"/>
              </a:srgbClr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1D00E45-19E1-4CAD-BF44-546FDF2733E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589" y="694158"/>
            <a:ext cx="2737503" cy="77855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chemeClr val="tx1"/>
                </a:solidFill>
              </a:defRPr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Team</a:t>
            </a:r>
          </a:p>
        </p:txBody>
      </p:sp>
      <p:sp>
        <p:nvSpPr>
          <p:cNvPr id="10" name="Rounded Rectangle 19">
            <a:extLst>
              <a:ext uri="{FF2B5EF4-FFF2-40B4-BE49-F238E27FC236}">
                <a16:creationId xmlns:a16="http://schemas.microsoft.com/office/drawing/2014/main" id="{F4F1F833-C4FA-4DEC-A8FE-48983FC87C33}"/>
              </a:ext>
            </a:extLst>
          </p:cNvPr>
          <p:cNvSpPr/>
          <p:nvPr userDrawn="1"/>
        </p:nvSpPr>
        <p:spPr>
          <a:xfrm>
            <a:off x="1016494" y="1775535"/>
            <a:ext cx="2590290" cy="3985374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9CC7524-56FA-4262-A380-D42BD6FC390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19340" y="3657771"/>
            <a:ext cx="2174380" cy="39318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add name and role.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FFE1A3D-688E-472B-B2A1-1874B89B83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19340" y="4227916"/>
            <a:ext cx="2174380" cy="124481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buNone/>
              <a:defRPr sz="110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endParaRPr lang="en-NL" sz="130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DED2485A-CDEF-4807-BCBC-7AD8AB1F85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5290" y="1766205"/>
            <a:ext cx="2590290" cy="1662795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sp>
        <p:nvSpPr>
          <p:cNvPr id="19" name="Rounded Rectangle 19">
            <a:extLst>
              <a:ext uri="{FF2B5EF4-FFF2-40B4-BE49-F238E27FC236}">
                <a16:creationId xmlns:a16="http://schemas.microsoft.com/office/drawing/2014/main" id="{417D9210-0038-4C38-ADE8-47377B4D24BA}"/>
              </a:ext>
            </a:extLst>
          </p:cNvPr>
          <p:cNvSpPr/>
          <p:nvPr userDrawn="1"/>
        </p:nvSpPr>
        <p:spPr>
          <a:xfrm>
            <a:off x="4150312" y="1775535"/>
            <a:ext cx="2590290" cy="3985374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F38A9698-793B-40AB-A5D7-60AD7B10844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53158" y="3657771"/>
            <a:ext cx="2174380" cy="39318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add name and role.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C94FBFD4-8CB3-4DC0-B123-8C59017432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53158" y="4227916"/>
            <a:ext cx="2174380" cy="124481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buNone/>
              <a:defRPr sz="110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endParaRPr lang="en-NL" sz="130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Picture Placeholder 5">
            <a:extLst>
              <a:ext uri="{FF2B5EF4-FFF2-40B4-BE49-F238E27FC236}">
                <a16:creationId xmlns:a16="http://schemas.microsoft.com/office/drawing/2014/main" id="{001F66BC-CC18-4A5B-B973-6AB1FEF7DC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49108" y="1766205"/>
            <a:ext cx="2590290" cy="1662795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sp>
        <p:nvSpPr>
          <p:cNvPr id="23" name="Rounded Rectangle 19">
            <a:extLst>
              <a:ext uri="{FF2B5EF4-FFF2-40B4-BE49-F238E27FC236}">
                <a16:creationId xmlns:a16="http://schemas.microsoft.com/office/drawing/2014/main" id="{916F09AE-01A7-491C-A5EB-D8F6032B76F2}"/>
              </a:ext>
            </a:extLst>
          </p:cNvPr>
          <p:cNvSpPr/>
          <p:nvPr userDrawn="1"/>
        </p:nvSpPr>
        <p:spPr>
          <a:xfrm>
            <a:off x="7281722" y="1775535"/>
            <a:ext cx="2590290" cy="3985374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DC21F089-E983-4907-96B1-BF7E8BB0392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484568" y="3657771"/>
            <a:ext cx="2174380" cy="39318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3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Click to add name and role.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D0B4E3D3-CA0D-49A7-803D-0E3CEA4C04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84568" y="4227916"/>
            <a:ext cx="2174380" cy="124481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buNone/>
              <a:defRPr sz="110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dolor sit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consectetuer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Aenean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US" sz="13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endParaRPr lang="en-NL" sz="130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9CA36CB7-57EE-4F2C-B28F-57144846BFD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280518" y="1766205"/>
            <a:ext cx="2590290" cy="1662795"/>
          </a:xfrm>
          <a:prstGeom prst="round2SameRect">
            <a:avLst>
              <a:gd name="adj1" fmla="val 5139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  <a:p>
            <a:r>
              <a:rPr lang="en-US"/>
              <a:t>Click icon to add picture</a:t>
            </a:r>
          </a:p>
        </p:txBody>
      </p:sp>
      <p:pic>
        <p:nvPicPr>
          <p:cNvPr id="33" name="Picture 3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74703EC-F31B-42D8-AACB-9DAEAEDF0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0"/>
            <a:ext cx="34799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0446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311;p3">
            <a:extLst>
              <a:ext uri="{FF2B5EF4-FFF2-40B4-BE49-F238E27FC236}">
                <a16:creationId xmlns:a16="http://schemas.microsoft.com/office/drawing/2014/main" id="{E04D1EE4-001A-4E28-BB74-AED0C696BD74}"/>
              </a:ext>
            </a:extLst>
          </p:cNvPr>
          <p:cNvSpPr/>
          <p:nvPr userDrawn="1"/>
        </p:nvSpPr>
        <p:spPr>
          <a:xfrm>
            <a:off x="1985215" y="3298138"/>
            <a:ext cx="2814089" cy="2838519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CED72224-5952-43DB-936B-BDF6144026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8339" y="1730728"/>
            <a:ext cx="2662753" cy="18351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here to add the slide title.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07D85587-D130-4EDD-8A99-F12DC82BED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339" y="3677937"/>
            <a:ext cx="3120275" cy="146367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914400" rtl="0" eaLnBrk="1" fontAlgn="auto" latinLnBrk="0" hangingPunct="1">
              <a:lnSpc>
                <a:spcPts val="22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Lorem ipsum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dolor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sit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amet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, cons-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ectetuer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adipiscing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elit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Commodo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ligula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eget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dolor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D14BFD90-2A5E-48DD-8905-AA1C8DA701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3394" y="1419742"/>
            <a:ext cx="2122093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/>
              <a:t>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F46F3E0-EB97-4471-814C-753C59A9A5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0702" y="1419742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3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  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EDB2AB7-15AE-4BD9-A49B-AFC28F19465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588649" y="1502760"/>
            <a:ext cx="896470" cy="857025"/>
          </a:xfrm>
          <a:prstGeom prst="roundRect">
            <a:avLst>
              <a:gd name="adj" fmla="val 4732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kumimoji="0" lang="en-US" sz="1050" b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Picture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6C6C9933-4557-4B7D-893E-B4859A6D330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99220" y="1703953"/>
            <a:ext cx="1532629" cy="17173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Name Goes Here</a:t>
            </a:r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29AD536B-F2F5-47C3-A5D2-AA7DF3F75CA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9220" y="1928227"/>
            <a:ext cx="1532629" cy="205168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5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Role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954AFCA-92FD-4206-9DB4-756016F3C16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3394" y="2746408"/>
            <a:ext cx="2122093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/>
              <a:t> </a:t>
            </a:r>
          </a:p>
        </p:txBody>
      </p: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F3188333-429C-48CA-9EDC-CE39B761393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10702" y="2746408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3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50" name="Picture Placeholder 11">
            <a:extLst>
              <a:ext uri="{FF2B5EF4-FFF2-40B4-BE49-F238E27FC236}">
                <a16:creationId xmlns:a16="http://schemas.microsoft.com/office/drawing/2014/main" id="{8AC417D6-AE58-48D3-9295-2A34C1360D3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588649" y="2829426"/>
            <a:ext cx="896470" cy="857025"/>
          </a:xfrm>
          <a:prstGeom prst="roundRect">
            <a:avLst>
              <a:gd name="adj" fmla="val 4732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lang="en-US" sz="1050" dirty="0">
                <a:solidFill>
                  <a:schemeClr val="tx2"/>
                </a:solidFill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Picture</a:t>
            </a:r>
          </a:p>
        </p:txBody>
      </p: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1A697B6E-06F1-4901-9545-D4FD78B34E8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799220" y="3030619"/>
            <a:ext cx="1532629" cy="17173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Name Goes Here</a:t>
            </a:r>
          </a:p>
        </p:txBody>
      </p:sp>
      <p:sp>
        <p:nvSpPr>
          <p:cNvPr id="52" name="Text Placeholder 3">
            <a:extLst>
              <a:ext uri="{FF2B5EF4-FFF2-40B4-BE49-F238E27FC236}">
                <a16:creationId xmlns:a16="http://schemas.microsoft.com/office/drawing/2014/main" id="{A8552279-117E-4375-BE6C-29DACB4CF89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799220" y="3254893"/>
            <a:ext cx="1532629" cy="205168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5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Role goes here</a:t>
            </a:r>
          </a:p>
        </p:txBody>
      </p:sp>
      <p:sp>
        <p:nvSpPr>
          <p:cNvPr id="53" name="Text Placeholder 9">
            <a:extLst>
              <a:ext uri="{FF2B5EF4-FFF2-40B4-BE49-F238E27FC236}">
                <a16:creationId xmlns:a16="http://schemas.microsoft.com/office/drawing/2014/main" id="{61BECAD7-29F9-40DA-AF95-3819067B3A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403394" y="4048806"/>
            <a:ext cx="2122093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/>
              <a:t> </a:t>
            </a:r>
          </a:p>
        </p:txBody>
      </p:sp>
      <p:sp>
        <p:nvSpPr>
          <p:cNvPr id="54" name="Text Placeholder 9">
            <a:extLst>
              <a:ext uri="{FF2B5EF4-FFF2-40B4-BE49-F238E27FC236}">
                <a16:creationId xmlns:a16="http://schemas.microsoft.com/office/drawing/2014/main" id="{A65C8BE2-CC13-4706-8D94-BE36ED18CE5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510702" y="4048806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3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55" name="Picture Placeholder 11">
            <a:extLst>
              <a:ext uri="{FF2B5EF4-FFF2-40B4-BE49-F238E27FC236}">
                <a16:creationId xmlns:a16="http://schemas.microsoft.com/office/drawing/2014/main" id="{A12D9C75-01F7-4969-9007-96A810467F16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588649" y="4131824"/>
            <a:ext cx="896470" cy="857025"/>
          </a:xfrm>
          <a:prstGeom prst="roundRect">
            <a:avLst>
              <a:gd name="adj" fmla="val 4732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lang="en-US" sz="1050" dirty="0">
                <a:solidFill>
                  <a:schemeClr val="tx2"/>
                </a:solidFill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Picture</a:t>
            </a:r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A8A9F9DF-9E0A-458E-B100-79FB07F6B8F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799220" y="4333017"/>
            <a:ext cx="1532629" cy="17173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Name Goes Here</a:t>
            </a:r>
          </a:p>
        </p:txBody>
      </p:sp>
      <p:sp>
        <p:nvSpPr>
          <p:cNvPr id="57" name="Text Placeholder 3">
            <a:extLst>
              <a:ext uri="{FF2B5EF4-FFF2-40B4-BE49-F238E27FC236}">
                <a16:creationId xmlns:a16="http://schemas.microsoft.com/office/drawing/2014/main" id="{8BFC8D2D-9BCB-431E-B667-82E7C00751D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799220" y="4557291"/>
            <a:ext cx="1532629" cy="205168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5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Role goes here</a:t>
            </a:r>
          </a:p>
        </p:txBody>
      </p:sp>
      <p:sp>
        <p:nvSpPr>
          <p:cNvPr id="58" name="Text Placeholder 9">
            <a:extLst>
              <a:ext uri="{FF2B5EF4-FFF2-40B4-BE49-F238E27FC236}">
                <a16:creationId xmlns:a16="http://schemas.microsoft.com/office/drawing/2014/main" id="{A4BCDA25-0BBF-441A-9C62-01DC7AF348A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002212" y="1419742"/>
            <a:ext cx="2122093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/>
              <a:t> </a:t>
            </a:r>
          </a:p>
        </p:txBody>
      </p:sp>
      <p:sp>
        <p:nvSpPr>
          <p:cNvPr id="59" name="Text Placeholder 9">
            <a:extLst>
              <a:ext uri="{FF2B5EF4-FFF2-40B4-BE49-F238E27FC236}">
                <a16:creationId xmlns:a16="http://schemas.microsoft.com/office/drawing/2014/main" id="{3D029DA9-1718-4EB9-A972-2E832461F7D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109520" y="1419742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3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63" name="Picture Placeholder 11">
            <a:extLst>
              <a:ext uri="{FF2B5EF4-FFF2-40B4-BE49-F238E27FC236}">
                <a16:creationId xmlns:a16="http://schemas.microsoft.com/office/drawing/2014/main" id="{AE7D11AB-F2A4-4F68-911D-45168F2CC8B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187467" y="1502760"/>
            <a:ext cx="896470" cy="857025"/>
          </a:xfrm>
          <a:prstGeom prst="roundRect">
            <a:avLst>
              <a:gd name="adj" fmla="val 4732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lang="en-US" sz="1050" dirty="0">
                <a:solidFill>
                  <a:schemeClr val="tx2"/>
                </a:solidFill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Picture</a:t>
            </a:r>
          </a:p>
        </p:txBody>
      </p:sp>
      <p:sp>
        <p:nvSpPr>
          <p:cNvPr id="64" name="Text Placeholder 3">
            <a:extLst>
              <a:ext uri="{FF2B5EF4-FFF2-40B4-BE49-F238E27FC236}">
                <a16:creationId xmlns:a16="http://schemas.microsoft.com/office/drawing/2014/main" id="{82A555A5-0551-4AC9-AF94-56EA2C68CCD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419008" y="1703953"/>
            <a:ext cx="1511660" cy="17173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Name Goes Here</a:t>
            </a:r>
          </a:p>
        </p:txBody>
      </p:sp>
      <p:sp>
        <p:nvSpPr>
          <p:cNvPr id="65" name="Text Placeholder 3">
            <a:extLst>
              <a:ext uri="{FF2B5EF4-FFF2-40B4-BE49-F238E27FC236}">
                <a16:creationId xmlns:a16="http://schemas.microsoft.com/office/drawing/2014/main" id="{EB7FAB80-FA44-4470-A1B8-BFE12F2E8E1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419008" y="1928227"/>
            <a:ext cx="1511660" cy="205168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5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Role goes here</a:t>
            </a:r>
          </a:p>
        </p:txBody>
      </p:sp>
      <p:sp>
        <p:nvSpPr>
          <p:cNvPr id="66" name="Text Placeholder 9">
            <a:extLst>
              <a:ext uri="{FF2B5EF4-FFF2-40B4-BE49-F238E27FC236}">
                <a16:creationId xmlns:a16="http://schemas.microsoft.com/office/drawing/2014/main" id="{FF36B2D8-1F30-43BF-BDEB-293CD4D400C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002212" y="2746408"/>
            <a:ext cx="2122093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/>
              <a:t> </a:t>
            </a:r>
          </a:p>
        </p:txBody>
      </p:sp>
      <p:sp>
        <p:nvSpPr>
          <p:cNvPr id="67" name="Text Placeholder 9">
            <a:extLst>
              <a:ext uri="{FF2B5EF4-FFF2-40B4-BE49-F238E27FC236}">
                <a16:creationId xmlns:a16="http://schemas.microsoft.com/office/drawing/2014/main" id="{5B45BDD5-D619-45F8-8022-46D34B24F25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109520" y="2746408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3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68" name="Picture Placeholder 11">
            <a:extLst>
              <a:ext uri="{FF2B5EF4-FFF2-40B4-BE49-F238E27FC236}">
                <a16:creationId xmlns:a16="http://schemas.microsoft.com/office/drawing/2014/main" id="{B5B1A007-46E3-4D51-B45A-FE92D7F94DAD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187467" y="2829426"/>
            <a:ext cx="896470" cy="857025"/>
          </a:xfrm>
          <a:prstGeom prst="roundRect">
            <a:avLst>
              <a:gd name="adj" fmla="val 4732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lang="en-US" sz="1050" dirty="0">
                <a:solidFill>
                  <a:schemeClr val="tx2"/>
                </a:solidFill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Picture</a:t>
            </a:r>
          </a:p>
        </p:txBody>
      </p:sp>
      <p:sp>
        <p:nvSpPr>
          <p:cNvPr id="69" name="Text Placeholder 3">
            <a:extLst>
              <a:ext uri="{FF2B5EF4-FFF2-40B4-BE49-F238E27FC236}">
                <a16:creationId xmlns:a16="http://schemas.microsoft.com/office/drawing/2014/main" id="{AE6FFBD7-FB1A-4430-AE43-7EF7FBCB24B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419008" y="3030619"/>
            <a:ext cx="1511660" cy="17173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Name Goes Here</a:t>
            </a:r>
          </a:p>
        </p:txBody>
      </p:sp>
      <p:sp>
        <p:nvSpPr>
          <p:cNvPr id="70" name="Text Placeholder 3">
            <a:extLst>
              <a:ext uri="{FF2B5EF4-FFF2-40B4-BE49-F238E27FC236}">
                <a16:creationId xmlns:a16="http://schemas.microsoft.com/office/drawing/2014/main" id="{117FFA7F-F1F8-42AB-940A-116ED26E142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419008" y="3254893"/>
            <a:ext cx="1511660" cy="205168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5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Role goes here</a:t>
            </a:r>
          </a:p>
        </p:txBody>
      </p:sp>
      <p:sp>
        <p:nvSpPr>
          <p:cNvPr id="71" name="Text Placeholder 9">
            <a:extLst>
              <a:ext uri="{FF2B5EF4-FFF2-40B4-BE49-F238E27FC236}">
                <a16:creationId xmlns:a16="http://schemas.microsoft.com/office/drawing/2014/main" id="{B2167923-1290-4152-93CE-E3A164FE1E2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002212" y="4048806"/>
            <a:ext cx="2122093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/>
              <a:t> </a:t>
            </a:r>
          </a:p>
        </p:txBody>
      </p:sp>
      <p:sp>
        <p:nvSpPr>
          <p:cNvPr id="72" name="Text Placeholder 9">
            <a:extLst>
              <a:ext uri="{FF2B5EF4-FFF2-40B4-BE49-F238E27FC236}">
                <a16:creationId xmlns:a16="http://schemas.microsoft.com/office/drawing/2014/main" id="{48CD011C-7237-4A0A-B562-C614D77E93F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109520" y="4048806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3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73" name="Picture Placeholder 11">
            <a:extLst>
              <a:ext uri="{FF2B5EF4-FFF2-40B4-BE49-F238E27FC236}">
                <a16:creationId xmlns:a16="http://schemas.microsoft.com/office/drawing/2014/main" id="{5F46B226-C210-4DD0-BB20-AB5770C27EF9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187467" y="4131824"/>
            <a:ext cx="896470" cy="857025"/>
          </a:xfrm>
          <a:prstGeom prst="roundRect">
            <a:avLst>
              <a:gd name="adj" fmla="val 4732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lang="en-US" sz="1050" dirty="0">
                <a:solidFill>
                  <a:schemeClr val="tx2"/>
                </a:solidFill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Picture</a:t>
            </a:r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3AC32B53-6DB8-4493-9416-AC1476CC93D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419008" y="4333017"/>
            <a:ext cx="1511660" cy="17173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Name Goes Here</a:t>
            </a:r>
          </a:p>
        </p:txBody>
      </p:sp>
      <p:sp>
        <p:nvSpPr>
          <p:cNvPr id="75" name="Text Placeholder 3">
            <a:extLst>
              <a:ext uri="{FF2B5EF4-FFF2-40B4-BE49-F238E27FC236}">
                <a16:creationId xmlns:a16="http://schemas.microsoft.com/office/drawing/2014/main" id="{E6A10DEB-EAED-43FB-A2E5-0FCD62F8FBD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419008" y="4557291"/>
            <a:ext cx="1511660" cy="205168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50" b="0"/>
            </a:lvl1pPr>
            <a:lvl2pPr marL="457200" indent="0">
              <a:buNone/>
              <a:defRPr sz="1200" b="1"/>
            </a:lvl2pPr>
            <a:lvl3pPr marL="914400" indent="0">
              <a:buNone/>
              <a:defRPr sz="1100" b="1"/>
            </a:lvl3pPr>
            <a:lvl4pPr marL="1371600" indent="0">
              <a:buNone/>
              <a:defRPr sz="1050" b="1"/>
            </a:lvl4pPr>
            <a:lvl5pPr marL="1828800" indent="0">
              <a:buNone/>
              <a:defRPr sz="1050" b="1"/>
            </a:lvl5pPr>
          </a:lstStyle>
          <a:p>
            <a:pPr lvl="0"/>
            <a:r>
              <a:rPr lang="en-US"/>
              <a:t>Role goes here</a:t>
            </a:r>
          </a:p>
        </p:txBody>
      </p:sp>
      <p:pic>
        <p:nvPicPr>
          <p:cNvPr id="39" name="Picture 3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AEDF055-62AC-4234-9771-1DE8472DD7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8965" y="0"/>
            <a:ext cx="34799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993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2690C598-0A01-4619-AC90-53F1E900D69F}"/>
              </a:ext>
            </a:extLst>
          </p:cNvPr>
          <p:cNvGrpSpPr/>
          <p:nvPr userDrawn="1"/>
        </p:nvGrpSpPr>
        <p:grpSpPr>
          <a:xfrm>
            <a:off x="9445122" y="561961"/>
            <a:ext cx="2169324" cy="2532674"/>
            <a:chOff x="7994166" y="-788"/>
            <a:chExt cx="3876262" cy="4525518"/>
          </a:xfrm>
          <a:solidFill>
            <a:srgbClr val="003399">
              <a:alpha val="3922"/>
            </a:srgbClr>
          </a:solidFill>
        </p:grpSpPr>
        <p:sp>
          <p:nvSpPr>
            <p:cNvPr id="54" name="Freeform 2">
              <a:extLst>
                <a:ext uri="{FF2B5EF4-FFF2-40B4-BE49-F238E27FC236}">
                  <a16:creationId xmlns:a16="http://schemas.microsoft.com/office/drawing/2014/main" id="{75EAFEDC-89F9-403C-BD45-7ABDA35BCF4D}"/>
                </a:ext>
              </a:extLst>
            </p:cNvPr>
            <p:cNvSpPr/>
            <p:nvPr/>
          </p:nvSpPr>
          <p:spPr>
            <a:xfrm rot="2700000">
              <a:off x="9774331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rgbClr val="E9EEF6"/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3F45B8C7-0412-4644-96A1-0A6008F32EF2}"/>
                </a:ext>
              </a:extLst>
            </p:cNvPr>
            <p:cNvSpPr/>
            <p:nvPr/>
          </p:nvSpPr>
          <p:spPr>
            <a:xfrm rot="2700000">
              <a:off x="9774331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grpFill/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15">
              <a:extLst>
                <a:ext uri="{FF2B5EF4-FFF2-40B4-BE49-F238E27FC236}">
                  <a16:creationId xmlns:a16="http://schemas.microsoft.com/office/drawing/2014/main" id="{6445B772-6824-4A8F-92FD-88215BFB600A}"/>
                </a:ext>
              </a:extLst>
            </p:cNvPr>
            <p:cNvSpPr/>
            <p:nvPr/>
          </p:nvSpPr>
          <p:spPr>
            <a:xfrm rot="2700000">
              <a:off x="7684579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grpFill/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81469559-841F-406E-86A4-68D5E9FE1042}"/>
                </a:ext>
              </a:extLst>
            </p:cNvPr>
            <p:cNvSpPr/>
            <p:nvPr/>
          </p:nvSpPr>
          <p:spPr>
            <a:xfrm rot="2700000">
              <a:off x="7684579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grpFill/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1D00E45-19E1-4CAD-BF44-546FDF2733E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589" y="694158"/>
            <a:ext cx="4455611" cy="77855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chemeClr val="tx1"/>
                </a:solidFill>
              </a:defRPr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Our partners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1F430741-735C-413B-A014-2D9E71EF82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9148" y="2667026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C27657D5-2CEB-4348-BCB0-ABB3B9F475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9148" y="3843517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E2FBDC3E-F53D-4469-B3B5-2B54C1A069A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6168" y="2667026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89715477-B812-498B-8332-F9354B98B96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64393" y="3843517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FF3FA7AA-C178-45A5-94AE-BC12531690C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913188" y="2667026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30E904C1-5C13-465D-A212-BF9357D46BB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12300" y="3843517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D03CE3-E5FB-476A-964D-0580B4D3BA5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06733" y="2762100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44" name="Picture Placeholder 2">
            <a:extLst>
              <a:ext uri="{FF2B5EF4-FFF2-40B4-BE49-F238E27FC236}">
                <a16:creationId xmlns:a16="http://schemas.microsoft.com/office/drawing/2014/main" id="{6623D8FB-AA05-4C9F-B29D-B7EB00B0924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06733" y="3937691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A35BD336-FC49-4899-8F93-D686D9E6DAAB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443022" y="2762100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46" name="Picture Placeholder 2">
            <a:extLst>
              <a:ext uri="{FF2B5EF4-FFF2-40B4-BE49-F238E27FC236}">
                <a16:creationId xmlns:a16="http://schemas.microsoft.com/office/drawing/2014/main" id="{0DF6BDFA-0977-45AF-A855-76E64D49F62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443022" y="3937691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47" name="Picture Placeholder 2">
            <a:extLst>
              <a:ext uri="{FF2B5EF4-FFF2-40B4-BE49-F238E27FC236}">
                <a16:creationId xmlns:a16="http://schemas.microsoft.com/office/drawing/2014/main" id="{74DAFF50-A633-41C0-BBA7-265DFE44600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992291" y="2762100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8F338214-9172-4BB0-9BB3-EB171B67AFAD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992291" y="3937691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D7F9E4E4-D4A6-4886-AAE5-ED035A3FDAC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460207" y="2667026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D70BFF6D-2261-49D9-8310-8E4098D598A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460207" y="3843517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F61043A2-BCAD-4C27-BA25-79494BADC7FB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540198" y="2762100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4982A503-F343-4891-8568-D29607C7127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540198" y="3937691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73033CDD-D1B1-45B0-9FE2-97B800CDC74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9148" y="4957535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A11E4CA0-388D-4C2E-BB5F-1136A4B9E08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364393" y="4957535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00A0163B-C8D5-469D-AAB6-56269806C4C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912300" y="4957535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9F5AD7F9-5C4C-4910-B8AA-16736E94E416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06733" y="5051709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0B967B66-0E80-4B00-BDFB-3D5E64D9F59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43022" y="5051709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3C0622C5-49E7-41E3-8342-7C0E070FD313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992291" y="5051709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40B2DE36-E98E-4D0B-B33A-4FDB73AD513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207" y="4957535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50" name="Picture Placeholder 2">
            <a:extLst>
              <a:ext uri="{FF2B5EF4-FFF2-40B4-BE49-F238E27FC236}">
                <a16:creationId xmlns:a16="http://schemas.microsoft.com/office/drawing/2014/main" id="{34AE4414-BA3D-42EE-8B50-B511D070D61C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540198" y="5051709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pic>
        <p:nvPicPr>
          <p:cNvPr id="53" name="Picture 5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47C2962-6C21-46B9-A2DE-28051799E2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0"/>
            <a:ext cx="34799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48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89460" cy="6858000"/>
          </a:xfrm>
          <a:custGeom>
            <a:avLst/>
            <a:gdLst/>
            <a:ahLst/>
            <a:cxnLst/>
            <a:rect l="l" t="t" r="r" b="b"/>
            <a:pathLst>
              <a:path w="12189460" h="6858000">
                <a:moveTo>
                  <a:pt x="12188952" y="0"/>
                </a:moveTo>
                <a:lnTo>
                  <a:pt x="0" y="0"/>
                </a:lnTo>
                <a:lnTo>
                  <a:pt x="0" y="6858000"/>
                </a:lnTo>
                <a:lnTo>
                  <a:pt x="12188952" y="6858000"/>
                </a:lnTo>
                <a:lnTo>
                  <a:pt x="12188952" y="0"/>
                </a:lnTo>
                <a:close/>
              </a:path>
            </a:pathLst>
          </a:custGeom>
          <a:solidFill>
            <a:srgbClr val="1F2626"/>
          </a:solidFill>
        </p:spPr>
        <p:txBody>
          <a:bodyPr wrap="square" lIns="0" tIns="0" rIns="0" bIns="0" rtlCol="0"/>
          <a:lstStyle/>
          <a:p>
            <a:endParaRPr b="0" i="0">
              <a:latin typeface="Century Gothic" panose="020B0502020202020204" pitchFamily="34" charset="0"/>
            </a:endParaRPr>
          </a:p>
        </p:txBody>
      </p:sp>
      <p:sp>
        <p:nvSpPr>
          <p:cNvPr id="17" name="bg object 17"/>
          <p:cNvSpPr/>
          <p:nvPr/>
        </p:nvSpPr>
        <p:spPr>
          <a:xfrm>
            <a:off x="-7876" y="0"/>
            <a:ext cx="6388099" cy="6858000"/>
          </a:xfrm>
          <a:custGeom>
            <a:avLst/>
            <a:gdLst/>
            <a:ahLst/>
            <a:cxnLst/>
            <a:rect l="l" t="t" r="r" b="b"/>
            <a:pathLst>
              <a:path w="7026909" h="6858000">
                <a:moveTo>
                  <a:pt x="3605758" y="0"/>
                </a:moveTo>
                <a:lnTo>
                  <a:pt x="0" y="0"/>
                </a:lnTo>
                <a:lnTo>
                  <a:pt x="0" y="6858000"/>
                </a:lnTo>
                <a:lnTo>
                  <a:pt x="3620516" y="6858000"/>
                </a:lnTo>
                <a:lnTo>
                  <a:pt x="7026656" y="3429000"/>
                </a:lnTo>
                <a:lnTo>
                  <a:pt x="36057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b="0" i="0"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BBE83B-A219-C947-B2AA-72D2F4A9B5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02" y="6113817"/>
            <a:ext cx="1460500" cy="58543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789958-2E35-5E46-A561-D8EAE131578A}"/>
              </a:ext>
            </a:extLst>
          </p:cNvPr>
          <p:cNvCxnSpPr/>
          <p:nvPr userDrawn="1"/>
        </p:nvCxnSpPr>
        <p:spPr>
          <a:xfrm>
            <a:off x="6272784" y="6327648"/>
            <a:ext cx="2532888" cy="0"/>
          </a:xfrm>
          <a:prstGeom prst="line">
            <a:avLst/>
          </a:prstGeom>
          <a:ln>
            <a:solidFill>
              <a:schemeClr val="bg1">
                <a:alpha val="50111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92FBC3-FEDC-C94A-BB8A-420F958C37CE}"/>
              </a:ext>
            </a:extLst>
          </p:cNvPr>
          <p:cNvCxnSpPr/>
          <p:nvPr userDrawn="1"/>
        </p:nvCxnSpPr>
        <p:spPr>
          <a:xfrm>
            <a:off x="9122664" y="6333744"/>
            <a:ext cx="2532888" cy="0"/>
          </a:xfrm>
          <a:prstGeom prst="line">
            <a:avLst/>
          </a:prstGeom>
          <a:ln>
            <a:solidFill>
              <a:schemeClr val="bg1">
                <a:alpha val="50111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96BB612-D88A-4341-AEFF-DCC7949CC4DD}"/>
              </a:ext>
            </a:extLst>
          </p:cNvPr>
          <p:cNvSpPr txBox="1"/>
          <p:nvPr userDrawn="1"/>
        </p:nvSpPr>
        <p:spPr>
          <a:xfrm>
            <a:off x="6190488" y="6391656"/>
            <a:ext cx="25328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solidFill>
                  <a:schemeClr val="bg1">
                    <a:alpha val="50000"/>
                  </a:schemeClr>
                </a:solidFill>
                <a:latin typeface="Century Gothic" panose="020B0502020202020204" pitchFamily="34" charset="0"/>
              </a:rPr>
              <a:t>Title of Deck Goes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A9F667-03DC-1B49-896D-0B13CB5A8B81}"/>
              </a:ext>
            </a:extLst>
          </p:cNvPr>
          <p:cNvSpPr txBox="1"/>
          <p:nvPr userDrawn="1"/>
        </p:nvSpPr>
        <p:spPr>
          <a:xfrm>
            <a:off x="9049512" y="6388608"/>
            <a:ext cx="1869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solidFill>
                  <a:schemeClr val="bg1">
                    <a:alpha val="50000"/>
                  </a:schemeClr>
                </a:solidFill>
                <a:latin typeface="Century Gothic" panose="020B0502020202020204" pitchFamily="34" charset="0"/>
              </a:rPr>
              <a:t>Event Name or Report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5BA9E1-4440-B749-ABC5-D1F04BA0BD98}"/>
              </a:ext>
            </a:extLst>
          </p:cNvPr>
          <p:cNvSpPr txBox="1"/>
          <p:nvPr userDrawn="1"/>
        </p:nvSpPr>
        <p:spPr>
          <a:xfrm>
            <a:off x="10518648" y="6385560"/>
            <a:ext cx="1255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923BE60-B4B8-2040-BF02-7628F001C891}" type="slidenum">
              <a:rPr lang="en-US" sz="1000" b="0" i="0" smtClean="0">
                <a:solidFill>
                  <a:schemeClr val="bg1">
                    <a:alpha val="50000"/>
                  </a:schemeClr>
                </a:solidFill>
                <a:latin typeface="Century Gothic" panose="020B0502020202020204" pitchFamily="34" charset="0"/>
              </a:rPr>
              <a:t>‹#›</a:t>
            </a:fld>
            <a:endParaRPr lang="en-US" sz="1000" b="0" i="0">
              <a:solidFill>
                <a:schemeClr val="bg1">
                  <a:alpha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6192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s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35" y="1542526"/>
            <a:ext cx="3606650" cy="1346398"/>
          </a:xfrm>
        </p:spPr>
        <p:txBody>
          <a:bodyPr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9600" b="1">
                <a:solidFill>
                  <a:schemeClr val="tx2"/>
                </a:solidFill>
              </a:defRPr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XXX%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62BC9D4-B2E6-48FC-9B07-B8CB266BD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2735" y="2966511"/>
            <a:ext cx="3606650" cy="26708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Click here to a description.</a:t>
            </a:r>
          </a:p>
        </p:txBody>
      </p:sp>
      <p:sp>
        <p:nvSpPr>
          <p:cNvPr id="8" name="Chart Placeholder 7">
            <a:extLst>
              <a:ext uri="{FF2B5EF4-FFF2-40B4-BE49-F238E27FC236}">
                <a16:creationId xmlns:a16="http://schemas.microsoft.com/office/drawing/2014/main" id="{08209098-CF49-4C50-A622-C5C9093B313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936226" y="1291619"/>
            <a:ext cx="6151984" cy="4092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icon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30646704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C7B4E-3316-42EA-9436-004FC42AE2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13351" y="2286646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42BDAB-E4B4-457E-950E-688FC6A5FF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13060" y="3298138"/>
            <a:ext cx="2189403" cy="22978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4A6AD4DD-3AB6-4660-8E92-C22D65ABC0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13061" y="296255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101B0530-E81F-4DD3-85AE-468682356CE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3877" y="2286646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XXXX%</a:t>
            </a:r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5015EACA-6B4E-48AC-9D5B-4052BBE4D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43586" y="3298138"/>
            <a:ext cx="2189403" cy="22978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93BC72A3-8FE6-4EF6-BE59-AC8FFCB95F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43587" y="296255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D970E942-9B12-4561-B949-BE93A0C8A08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2856" y="2286646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XXXX%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49E002E0-B436-46D0-8DF3-7480E4D22D2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72565" y="3298138"/>
            <a:ext cx="2189403" cy="22978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65" name="Text Placeholder 7">
            <a:extLst>
              <a:ext uri="{FF2B5EF4-FFF2-40B4-BE49-F238E27FC236}">
                <a16:creationId xmlns:a16="http://schemas.microsoft.com/office/drawing/2014/main" id="{4BBABDD1-7FE8-40BF-A4AE-D71F5183D78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072566" y="296255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70" name="Text Placeholder 2">
            <a:extLst>
              <a:ext uri="{FF2B5EF4-FFF2-40B4-BE49-F238E27FC236}">
                <a16:creationId xmlns:a16="http://schemas.microsoft.com/office/drawing/2014/main" id="{AEDD8C21-4E47-4A42-A4FD-6C983FBA85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3061" y="694158"/>
            <a:ext cx="4599493" cy="62841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74" name="Text Placeholder 7">
            <a:extLst>
              <a:ext uri="{FF2B5EF4-FFF2-40B4-BE49-F238E27FC236}">
                <a16:creationId xmlns:a16="http://schemas.microsoft.com/office/drawing/2014/main" id="{90A513AA-A2FC-463D-93FE-E946D843B1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3061" y="57212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5" name="Text Placeholder 7">
            <a:extLst>
              <a:ext uri="{FF2B5EF4-FFF2-40B4-BE49-F238E27FC236}">
                <a16:creationId xmlns:a16="http://schemas.microsoft.com/office/drawing/2014/main" id="{97370FBC-FF64-4AED-9A22-99253F11B1C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43587" y="57212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6" name="Text Placeholder 7">
            <a:extLst>
              <a:ext uri="{FF2B5EF4-FFF2-40B4-BE49-F238E27FC236}">
                <a16:creationId xmlns:a16="http://schemas.microsoft.com/office/drawing/2014/main" id="{5CC8FD18-90A5-4E2E-9917-EC318000366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072566" y="57212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9" name="Text Placeholder 3">
            <a:extLst>
              <a:ext uri="{FF2B5EF4-FFF2-40B4-BE49-F238E27FC236}">
                <a16:creationId xmlns:a16="http://schemas.microsoft.com/office/drawing/2014/main" id="{E46A7E6E-F67B-49BB-9A7B-960DB482BEF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013061" y="1331905"/>
            <a:ext cx="4599493" cy="546399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0" name="Picture Placeholder 4">
            <a:extLst>
              <a:ext uri="{FF2B5EF4-FFF2-40B4-BE49-F238E27FC236}">
                <a16:creationId xmlns:a16="http://schemas.microsoft.com/office/drawing/2014/main" id="{DBF3AD35-393C-40C5-A0DC-FB773532E5B7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21188" y="233363"/>
            <a:ext cx="3447792" cy="612490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  <a:p>
            <a:endParaRPr lang="en-US"/>
          </a:p>
          <a:p>
            <a:r>
              <a:rPr lang="en-US"/>
              <a:t>Click on icon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7670638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01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311;p3">
            <a:extLst>
              <a:ext uri="{FF2B5EF4-FFF2-40B4-BE49-F238E27FC236}">
                <a16:creationId xmlns:a16="http://schemas.microsoft.com/office/drawing/2014/main" id="{E04D1EE4-001A-4E28-BB74-AED0C696BD74}"/>
              </a:ext>
            </a:extLst>
          </p:cNvPr>
          <p:cNvSpPr/>
          <p:nvPr userDrawn="1"/>
        </p:nvSpPr>
        <p:spPr>
          <a:xfrm>
            <a:off x="1985215" y="3298138"/>
            <a:ext cx="2814089" cy="2838519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42BDAB-E4B4-457E-950E-688FC6A5FF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91047" y="1824823"/>
            <a:ext cx="1864384" cy="37711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4A6AD4DD-3AB6-4660-8E92-C22D65ABC0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91047" y="15439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5015EACA-6B4E-48AC-9D5B-4052BBE4D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94861" y="1824823"/>
            <a:ext cx="1864384" cy="37711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93BC72A3-8FE6-4EF6-BE59-AC8FFCB95F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94861" y="15439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49E002E0-B436-46D0-8DF3-7480E4D22D2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698675" y="1824823"/>
            <a:ext cx="1864384" cy="37711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65" name="Text Placeholder 7">
            <a:extLst>
              <a:ext uri="{FF2B5EF4-FFF2-40B4-BE49-F238E27FC236}">
                <a16:creationId xmlns:a16="http://schemas.microsoft.com/office/drawing/2014/main" id="{4BBABDD1-7FE8-40BF-A4AE-D71F5183D78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698675" y="15439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68" name="Text Placeholder 7">
            <a:extLst>
              <a:ext uri="{FF2B5EF4-FFF2-40B4-BE49-F238E27FC236}">
                <a16:creationId xmlns:a16="http://schemas.microsoft.com/office/drawing/2014/main" id="{A5176BBB-6655-461C-85DB-FE6FEB2EB4B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73787" y="1824823"/>
            <a:ext cx="1864384" cy="37711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69" name="Text Placeholder 7">
            <a:extLst>
              <a:ext uri="{FF2B5EF4-FFF2-40B4-BE49-F238E27FC236}">
                <a16:creationId xmlns:a16="http://schemas.microsoft.com/office/drawing/2014/main" id="{E3815EC3-872D-4400-82E5-C889A364AD4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773787" y="15439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72" name="Text Placeholder 9">
            <a:extLst>
              <a:ext uri="{FF2B5EF4-FFF2-40B4-BE49-F238E27FC236}">
                <a16:creationId xmlns:a16="http://schemas.microsoft.com/office/drawing/2014/main" id="{D995BECF-CDEB-4E89-93ED-CFE9FAD51FE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8339" y="5269856"/>
            <a:ext cx="2185534" cy="81191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Font typeface="Arial" panose="020B0604020202020204" pitchFamily="34" charset="0"/>
              <a:buNone/>
              <a:defRPr kumimoji="0" lang="en-US" sz="18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228600" marR="0" lvl="0" indent="-22860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 </a:t>
            </a:r>
          </a:p>
        </p:txBody>
      </p:sp>
      <p:sp>
        <p:nvSpPr>
          <p:cNvPr id="73" name="Picture Placeholder 2">
            <a:extLst>
              <a:ext uri="{FF2B5EF4-FFF2-40B4-BE49-F238E27FC236}">
                <a16:creationId xmlns:a16="http://schemas.microsoft.com/office/drawing/2014/main" id="{EF394243-49B1-4B40-AD39-4F862E93F48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35924" y="5364930"/>
            <a:ext cx="2029120" cy="62356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Logo</a:t>
            </a:r>
          </a:p>
        </p:txBody>
      </p:sp>
      <p:sp>
        <p:nvSpPr>
          <p:cNvPr id="74" name="Text Placeholder 7">
            <a:extLst>
              <a:ext uri="{FF2B5EF4-FFF2-40B4-BE49-F238E27FC236}">
                <a16:creationId xmlns:a16="http://schemas.microsoft.com/office/drawing/2014/main" id="{90A513AA-A2FC-463D-93FE-E946D843B1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91047" y="5825829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5" name="Text Placeholder 7">
            <a:extLst>
              <a:ext uri="{FF2B5EF4-FFF2-40B4-BE49-F238E27FC236}">
                <a16:creationId xmlns:a16="http://schemas.microsoft.com/office/drawing/2014/main" id="{97370FBC-FF64-4AED-9A22-99253F11B1C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94861" y="5825829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6" name="Text Placeholder 7">
            <a:extLst>
              <a:ext uri="{FF2B5EF4-FFF2-40B4-BE49-F238E27FC236}">
                <a16:creationId xmlns:a16="http://schemas.microsoft.com/office/drawing/2014/main" id="{5CC8FD18-90A5-4E2E-9917-EC318000366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698675" y="5825829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7" name="Text Placeholder 7">
            <a:extLst>
              <a:ext uri="{FF2B5EF4-FFF2-40B4-BE49-F238E27FC236}">
                <a16:creationId xmlns:a16="http://schemas.microsoft.com/office/drawing/2014/main" id="{120AA1D4-61BB-4A29-973E-52E68D67D4B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773787" y="5825829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E0415736-54A8-4176-B11F-1A63561A1D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589" y="771934"/>
            <a:ext cx="2737503" cy="187351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chemeClr val="tx1"/>
                </a:solidFill>
              </a:defRPr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to add title to the slide.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49E040E5-7137-402D-8D29-A60F07B3726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73589" y="2700331"/>
            <a:ext cx="2737503" cy="47721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DD5DB703-3FB3-434B-B113-46688C0B102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37" y="853093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8F0A2024-8387-4D80-935C-7E87D9333A5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95151" y="853093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A2422964-306E-4808-BD62-36C9839AAC4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98965" y="853093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4525D978-D3C5-4BCC-A5BD-F77A14619A8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774078" y="853093"/>
            <a:ext cx="1864092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</a:t>
            </a:r>
          </a:p>
        </p:txBody>
      </p:sp>
      <p:pic>
        <p:nvPicPr>
          <p:cNvPr id="44" name="Picture 4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4374384-F3D6-4116-AAF8-A740EC4438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0"/>
            <a:ext cx="34799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8412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89936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01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93F0EB9-B5EF-4275-B3F4-F23DA5C596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1688" y="2116595"/>
            <a:ext cx="3409604" cy="750261"/>
          </a:xfrm>
          <a:prstGeom prst="rect">
            <a:avLst/>
          </a:prstGeom>
        </p:spPr>
      </p:pic>
      <p:sp>
        <p:nvSpPr>
          <p:cNvPr id="6" name="Freeform 12">
            <a:extLst>
              <a:ext uri="{FF2B5EF4-FFF2-40B4-BE49-F238E27FC236}">
                <a16:creationId xmlns:a16="http://schemas.microsoft.com/office/drawing/2014/main" id="{BBAA9748-8498-46E7-81E2-7998C94C024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055CE9C-E898-4F8C-9801-F8204DE8C139}"/>
              </a:ext>
            </a:extLst>
          </p:cNvPr>
          <p:cNvGrpSpPr/>
          <p:nvPr userDrawn="1"/>
        </p:nvGrpSpPr>
        <p:grpSpPr>
          <a:xfrm>
            <a:off x="8213176" y="1975276"/>
            <a:ext cx="3737112" cy="4363060"/>
            <a:chOff x="7994166" y="-788"/>
            <a:chExt cx="3876262" cy="4525518"/>
          </a:xfrm>
          <a:solidFill>
            <a:srgbClr val="003399">
              <a:alpha val="3922"/>
            </a:srgbClr>
          </a:solidFill>
        </p:grpSpPr>
        <p:sp>
          <p:nvSpPr>
            <p:cNvPr id="9" name="Freeform 2">
              <a:extLst>
                <a:ext uri="{FF2B5EF4-FFF2-40B4-BE49-F238E27FC236}">
                  <a16:creationId xmlns:a16="http://schemas.microsoft.com/office/drawing/2014/main" id="{9F8BCDAD-2AF3-47C4-BACA-3C3362FCC3AD}"/>
                </a:ext>
              </a:extLst>
            </p:cNvPr>
            <p:cNvSpPr/>
            <p:nvPr/>
          </p:nvSpPr>
          <p:spPr>
            <a:xfrm rot="2700000">
              <a:off x="9774331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tx2"/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864E22C5-488F-4F89-8144-DC55D585FFDE}"/>
                </a:ext>
              </a:extLst>
            </p:cNvPr>
            <p:cNvSpPr/>
            <p:nvPr/>
          </p:nvSpPr>
          <p:spPr>
            <a:xfrm rot="2700000">
              <a:off x="9774331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grpFill/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65B54780-7B57-4019-B16F-308C5D41A22E}"/>
                </a:ext>
              </a:extLst>
            </p:cNvPr>
            <p:cNvSpPr/>
            <p:nvPr/>
          </p:nvSpPr>
          <p:spPr>
            <a:xfrm rot="2700000">
              <a:off x="7684579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grpFill/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16">
              <a:extLst>
                <a:ext uri="{FF2B5EF4-FFF2-40B4-BE49-F238E27FC236}">
                  <a16:creationId xmlns:a16="http://schemas.microsoft.com/office/drawing/2014/main" id="{FDBAD0FA-CF7B-47B1-9A8D-218AE0EE872D}"/>
                </a:ext>
              </a:extLst>
            </p:cNvPr>
            <p:cNvSpPr/>
            <p:nvPr/>
          </p:nvSpPr>
          <p:spPr>
            <a:xfrm rot="2700000">
              <a:off x="7684579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grpFill/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E8EC2C6-0495-437C-830F-899A62AC1199}"/>
              </a:ext>
            </a:extLst>
          </p:cNvPr>
          <p:cNvSpPr txBox="1"/>
          <p:nvPr userDrawn="1"/>
        </p:nvSpPr>
        <p:spPr>
          <a:xfrm>
            <a:off x="1971304" y="3262741"/>
            <a:ext cx="60944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err="1">
                <a:solidFill>
                  <a:schemeClr val="tx1"/>
                </a:solidFill>
                <a:effectLst/>
                <a:latin typeface="+mj-lt"/>
              </a:rPr>
              <a:t>Toluna</a:t>
            </a:r>
            <a:r>
              <a:rPr lang="en-US" b="0" i="0">
                <a:solidFill>
                  <a:schemeClr val="tx1"/>
                </a:solidFill>
                <a:effectLst/>
                <a:latin typeface="+mj-lt"/>
              </a:rPr>
              <a:t> USA</a:t>
            </a:r>
            <a:br>
              <a:rPr lang="en-US" b="0" i="0">
                <a:solidFill>
                  <a:schemeClr val="tx1"/>
                </a:solidFill>
                <a:effectLst/>
                <a:latin typeface="+mj-lt"/>
              </a:rPr>
            </a:br>
            <a:r>
              <a:rPr lang="en-US" b="0" i="0">
                <a:solidFill>
                  <a:schemeClr val="tx1"/>
                </a:solidFill>
                <a:effectLst/>
                <a:latin typeface="+mj-lt"/>
              </a:rPr>
              <a:t>+1 203 834 8585</a:t>
            </a:r>
            <a:br>
              <a:rPr lang="en-US" b="0" i="0">
                <a:solidFill>
                  <a:schemeClr val="tx1"/>
                </a:solidFill>
                <a:effectLst/>
                <a:latin typeface="+mj-lt"/>
              </a:rPr>
            </a:br>
            <a:r>
              <a:rPr lang="en-US" b="0" i="0">
                <a:solidFill>
                  <a:schemeClr val="tx2"/>
                </a:solidFill>
                <a:effectLst/>
                <a:latin typeface="+mj-lt"/>
                <a:hlinkClick r:id="rId4" tooltip="http://tolunacorporate.com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tolunacorporate.com</a:t>
            </a:r>
            <a:endParaRPr lang="en-US" b="0" i="0">
              <a:solidFill>
                <a:schemeClr val="tx2"/>
              </a:solidFill>
              <a:effectLst/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75EEB-5C08-43B0-8136-7E82B53096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71687" y="4186071"/>
            <a:ext cx="3544251" cy="377825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800"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[email@toluna.com]</a:t>
            </a:r>
          </a:p>
        </p:txBody>
      </p:sp>
    </p:spTree>
    <p:extLst>
      <p:ext uri="{BB962C8B-B14F-4D97-AF65-F5344CB8AC3E}">
        <p14:creationId xmlns:p14="http://schemas.microsoft.com/office/powerpoint/2010/main" val="7529883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02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1425;p1">
            <a:extLst>
              <a:ext uri="{FF2B5EF4-FFF2-40B4-BE49-F238E27FC236}">
                <a16:creationId xmlns:a16="http://schemas.microsoft.com/office/drawing/2014/main" id="{B3B1B6D0-58FE-4EC7-B975-8EBE09BFAE30}"/>
              </a:ext>
            </a:extLst>
          </p:cNvPr>
          <p:cNvPicPr preferRelativeResize="0"/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84"/>
          <a:stretch/>
        </p:blipFill>
        <p:spPr>
          <a:xfrm>
            <a:off x="805873" y="387406"/>
            <a:ext cx="2294155" cy="853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483;p43">
            <a:extLst>
              <a:ext uri="{FF2B5EF4-FFF2-40B4-BE49-F238E27FC236}">
                <a16:creationId xmlns:a16="http://schemas.microsoft.com/office/drawing/2014/main" id="{EA8FC2D6-8ACC-1F0E-3738-A9210D35B0B8}"/>
              </a:ext>
            </a:extLst>
          </p:cNvPr>
          <p:cNvPicPr preferRelativeResize="0"/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64532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82549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t 1 Title and 2 Column Content">
  <p:cSld name="Alt 1 Title and 2 Column Content"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8"/>
          <p:cNvSpPr txBox="1">
            <a:spLocks noGrp="1"/>
          </p:cNvSpPr>
          <p:nvPr>
            <p:ph type="title"/>
          </p:nvPr>
        </p:nvSpPr>
        <p:spPr>
          <a:xfrm>
            <a:off x="587375" y="584201"/>
            <a:ext cx="11017250" cy="13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18" name="Google Shape;218;p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162" y="6376197"/>
            <a:ext cx="909114" cy="364413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78"/>
          <p:cNvSpPr txBox="1">
            <a:spLocks noGrp="1"/>
          </p:cNvSpPr>
          <p:nvPr>
            <p:ph type="body" idx="1"/>
          </p:nvPr>
        </p:nvSpPr>
        <p:spPr>
          <a:xfrm>
            <a:off x="587375" y="2071868"/>
            <a:ext cx="5329238" cy="39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68300" algn="l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  <a:defRPr>
                <a:solidFill>
                  <a:schemeClr val="lt1"/>
                </a:solidFill>
              </a:defRPr>
            </a:lvl2pPr>
            <a:lvl3pPr marL="1371600" lvl="2" indent="-330200" algn="l">
              <a:lnSpc>
                <a:spcPct val="1375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3pPr>
            <a:lvl4pPr marL="1828800" lvl="3" indent="-311150" algn="l">
              <a:lnSpc>
                <a:spcPct val="138461"/>
              </a:lnSpc>
              <a:spcBef>
                <a:spcPts val="1000"/>
              </a:spcBef>
              <a:spcAft>
                <a:spcPts val="0"/>
              </a:spcAft>
              <a:buSzPts val="13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29210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1000"/>
              <a:buFont typeface="Arial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0" name="Google Shape;220;p78"/>
          <p:cNvSpPr txBox="1">
            <a:spLocks noGrp="1"/>
          </p:cNvSpPr>
          <p:nvPr>
            <p:ph type="body" idx="2"/>
          </p:nvPr>
        </p:nvSpPr>
        <p:spPr>
          <a:xfrm>
            <a:off x="6276975" y="2071868"/>
            <a:ext cx="5329238" cy="39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68300" algn="l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  <a:defRPr>
                <a:solidFill>
                  <a:schemeClr val="lt1"/>
                </a:solidFill>
              </a:defRPr>
            </a:lvl2pPr>
            <a:lvl3pPr marL="1371600" lvl="2" indent="-330200" algn="l">
              <a:lnSpc>
                <a:spcPct val="1375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3pPr>
            <a:lvl4pPr marL="1828800" lvl="3" indent="-311150" algn="l">
              <a:lnSpc>
                <a:spcPct val="138461"/>
              </a:lnSpc>
              <a:spcBef>
                <a:spcPts val="1000"/>
              </a:spcBef>
              <a:spcAft>
                <a:spcPts val="0"/>
              </a:spcAft>
              <a:buSzPts val="13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29210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1000"/>
              <a:buFont typeface="Arial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40316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502;p61">
            <a:extLst>
              <a:ext uri="{FF2B5EF4-FFF2-40B4-BE49-F238E27FC236}">
                <a16:creationId xmlns:a16="http://schemas.microsoft.com/office/drawing/2014/main" id="{A50ED0B9-14F0-4EE0-8A0E-974300153D05}"/>
              </a:ext>
            </a:extLst>
          </p:cNvPr>
          <p:cNvSpPr txBox="1">
            <a:spLocks/>
          </p:cNvSpPr>
          <p:nvPr userDrawn="1"/>
        </p:nvSpPr>
        <p:spPr>
          <a:xfrm>
            <a:off x="1016163" y="2684219"/>
            <a:ext cx="6746298" cy="19795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1800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US" sz="4400" b="1">
                <a:solidFill>
                  <a:schemeClr val="bg1"/>
                </a:solidFill>
                <a:latin typeface="Century Gothic" panose="020B0502020202020204" pitchFamily="34" charset="0"/>
              </a:rPr>
              <a:t>Conscious Consumers</a:t>
            </a:r>
          </a:p>
          <a:p>
            <a:pPr algn="l">
              <a:lnSpc>
                <a:spcPct val="80000"/>
              </a:lnSpc>
            </a:pPr>
            <a:r>
              <a:rPr lang="en-US" sz="4400" b="0">
                <a:solidFill>
                  <a:schemeClr val="bg1"/>
                </a:solidFill>
                <a:latin typeface="Century Gothic" panose="020B0502020202020204" pitchFamily="34" charset="0"/>
              </a:rPr>
              <a:t>A Year of Change</a:t>
            </a:r>
          </a:p>
        </p:txBody>
      </p:sp>
      <p:pic>
        <p:nvPicPr>
          <p:cNvPr id="7" name="Google Shape;1425;p1">
            <a:extLst>
              <a:ext uri="{FF2B5EF4-FFF2-40B4-BE49-F238E27FC236}">
                <a16:creationId xmlns:a16="http://schemas.microsoft.com/office/drawing/2014/main" id="{D4BFC0F6-6FBA-4C23-937D-8737FE1E7A94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84"/>
          <a:stretch/>
        </p:blipFill>
        <p:spPr>
          <a:xfrm>
            <a:off x="1016163" y="1368064"/>
            <a:ext cx="1714715" cy="6379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5E343B7-CA50-4E2C-975A-4319A5C29A1C}"/>
              </a:ext>
            </a:extLst>
          </p:cNvPr>
          <p:cNvGrpSpPr/>
          <p:nvPr userDrawn="1"/>
        </p:nvGrpSpPr>
        <p:grpSpPr>
          <a:xfrm>
            <a:off x="7994166" y="-788"/>
            <a:ext cx="3876262" cy="4525518"/>
            <a:chOff x="7994166" y="-788"/>
            <a:chExt cx="3876262" cy="4525518"/>
          </a:xfrm>
        </p:grpSpPr>
        <p:sp>
          <p:nvSpPr>
            <p:cNvPr id="9" name="Freeform 2">
              <a:extLst>
                <a:ext uri="{FF2B5EF4-FFF2-40B4-BE49-F238E27FC236}">
                  <a16:creationId xmlns:a16="http://schemas.microsoft.com/office/drawing/2014/main" id="{8A2FFF60-6A12-4A58-84BB-B492EBD3BF0F}"/>
                </a:ext>
              </a:extLst>
            </p:cNvPr>
            <p:cNvSpPr/>
            <p:nvPr/>
          </p:nvSpPr>
          <p:spPr>
            <a:xfrm rot="2700000">
              <a:off x="9774331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/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8819110A-9C09-4DF2-8D2A-168A25FC608D}"/>
                </a:ext>
              </a:extLst>
            </p:cNvPr>
            <p:cNvSpPr/>
            <p:nvPr/>
          </p:nvSpPr>
          <p:spPr>
            <a:xfrm rot="2700000">
              <a:off x="9774331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915791F3-9885-49E4-98E5-F844151F78F6}"/>
                </a:ext>
              </a:extLst>
            </p:cNvPr>
            <p:cNvSpPr/>
            <p:nvPr/>
          </p:nvSpPr>
          <p:spPr>
            <a:xfrm rot="2700000">
              <a:off x="7684579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6">
              <a:extLst>
                <a:ext uri="{FF2B5EF4-FFF2-40B4-BE49-F238E27FC236}">
                  <a16:creationId xmlns:a16="http://schemas.microsoft.com/office/drawing/2014/main" id="{EF04EBC6-43CB-4863-8424-E2A0703AEEB8}"/>
                </a:ext>
              </a:extLst>
            </p:cNvPr>
            <p:cNvSpPr/>
            <p:nvPr/>
          </p:nvSpPr>
          <p:spPr>
            <a:xfrm rot="2700000">
              <a:off x="7684579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" name="Freeform 12">
            <a:extLst>
              <a:ext uri="{FF2B5EF4-FFF2-40B4-BE49-F238E27FC236}">
                <a16:creationId xmlns:a16="http://schemas.microsoft.com/office/drawing/2014/main" id="{4C59CC31-C29B-41DA-A834-030C3501484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564434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5">
            <a:extLst>
              <a:ext uri="{FF2B5EF4-FFF2-40B4-BE49-F238E27FC236}">
                <a16:creationId xmlns:a16="http://schemas.microsoft.com/office/drawing/2014/main" id="{4C99B10A-3A8F-4B5F-B1E1-B18D5BE5CDB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9" name="Google Shape;483;p43">
            <a:extLst>
              <a:ext uri="{FF2B5EF4-FFF2-40B4-BE49-F238E27FC236}">
                <a16:creationId xmlns:a16="http://schemas.microsoft.com/office/drawing/2014/main" id="{297EC93D-DEA7-4D57-884C-0FDF887FA4CA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Footer Placeholder 4">
            <a:extLst>
              <a:ext uri="{FF2B5EF4-FFF2-40B4-BE49-F238E27FC236}">
                <a16:creationId xmlns:a16="http://schemas.microsoft.com/office/drawing/2014/main" id="{6652EDC4-B6BE-4907-9702-2A2327B660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398326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FC2734A-5E44-F64D-B806-1F77F3CF9BD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34087" y="0"/>
            <a:ext cx="8957913" cy="6858000"/>
          </a:xfrm>
          <a:prstGeom prst="rect">
            <a:avLst/>
          </a:prstGeom>
          <a:solidFill>
            <a:srgbClr val="1F2626"/>
          </a:solidFill>
        </p:spPr>
        <p:txBody>
          <a:bodyPr rIns="900000" anchor="ctr"/>
          <a:lstStyle>
            <a:lvl1pPr marL="1800" indent="0" algn="r">
              <a:buFont typeface="Arial" panose="020B0604020202020204" pitchFamily="34" charset="0"/>
              <a:buNone/>
              <a:defRPr b="0" i="0">
                <a:latin typeface="Century Gothic" panose="020B0502020202020204" pitchFamily="34" charset="0"/>
              </a:defRPr>
            </a:lvl1pPr>
          </a:lstStyle>
          <a:p>
            <a:r>
              <a:rPr lang="en-US"/>
              <a:t>Drag</a:t>
            </a:r>
            <a:br>
              <a:rPr lang="en-US"/>
            </a:br>
            <a:r>
              <a:rPr lang="en-US"/>
              <a:t>image</a:t>
            </a:r>
            <a:br>
              <a:rPr lang="en-US"/>
            </a:br>
            <a:r>
              <a:rPr lang="en-US"/>
              <a:t>here</a:t>
            </a:r>
          </a:p>
        </p:txBody>
      </p:sp>
      <p:sp>
        <p:nvSpPr>
          <p:cNvPr id="20" name="Google Shape;887;p185">
            <a:extLst>
              <a:ext uri="{FF2B5EF4-FFF2-40B4-BE49-F238E27FC236}">
                <a16:creationId xmlns:a16="http://schemas.microsoft.com/office/drawing/2014/main" id="{98E08F04-339B-2C4B-87BD-31F3C6DB1C25}"/>
              </a:ext>
            </a:extLst>
          </p:cNvPr>
          <p:cNvSpPr/>
          <p:nvPr userDrawn="1"/>
        </p:nvSpPr>
        <p:spPr>
          <a:xfrm rot="16200000">
            <a:off x="5629655" y="295655"/>
            <a:ext cx="932688" cy="12192002"/>
          </a:xfrm>
          <a:prstGeom prst="rect">
            <a:avLst/>
          </a:prstGeom>
          <a:gradFill>
            <a:gsLst>
              <a:gs pos="0">
                <a:schemeClr val="tx1">
                  <a:alpha val="51268"/>
                </a:schemeClr>
              </a:gs>
              <a:gs pos="100000">
                <a:srgbClr val="000000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Century Gothic" panose="020B0502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17" name="bg object 17"/>
          <p:cNvSpPr/>
          <p:nvPr/>
        </p:nvSpPr>
        <p:spPr>
          <a:xfrm>
            <a:off x="-7876" y="0"/>
            <a:ext cx="6388099" cy="6858000"/>
          </a:xfrm>
          <a:custGeom>
            <a:avLst/>
            <a:gdLst/>
            <a:ahLst/>
            <a:cxnLst/>
            <a:rect l="l" t="t" r="r" b="b"/>
            <a:pathLst>
              <a:path w="7026909" h="6858000">
                <a:moveTo>
                  <a:pt x="3605758" y="0"/>
                </a:moveTo>
                <a:lnTo>
                  <a:pt x="0" y="0"/>
                </a:lnTo>
                <a:lnTo>
                  <a:pt x="0" y="6858000"/>
                </a:lnTo>
                <a:lnTo>
                  <a:pt x="3620516" y="6858000"/>
                </a:lnTo>
                <a:lnTo>
                  <a:pt x="7026656" y="3429000"/>
                </a:lnTo>
                <a:lnTo>
                  <a:pt x="36057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b="0" i="0">
              <a:latin typeface="Century Gothic" panose="020B0502020202020204" pitchFamily="34" charset="0"/>
            </a:endParaRPr>
          </a:p>
        </p:txBody>
      </p:sp>
      <p:sp>
        <p:nvSpPr>
          <p:cNvPr id="12" name="bg object 17">
            <a:extLst>
              <a:ext uri="{FF2B5EF4-FFF2-40B4-BE49-F238E27FC236}">
                <a16:creationId xmlns:a16="http://schemas.microsoft.com/office/drawing/2014/main" id="{5FDD626A-FBFD-2B49-B5A8-205B00E107A3}"/>
              </a:ext>
            </a:extLst>
          </p:cNvPr>
          <p:cNvSpPr/>
          <p:nvPr userDrawn="1"/>
        </p:nvSpPr>
        <p:spPr>
          <a:xfrm>
            <a:off x="0" y="0"/>
            <a:ext cx="6388099" cy="6858000"/>
          </a:xfrm>
          <a:custGeom>
            <a:avLst/>
            <a:gdLst/>
            <a:ahLst/>
            <a:cxnLst/>
            <a:rect l="l" t="t" r="r" b="b"/>
            <a:pathLst>
              <a:path w="7026909" h="6858000">
                <a:moveTo>
                  <a:pt x="3605758" y="0"/>
                </a:moveTo>
                <a:lnTo>
                  <a:pt x="0" y="0"/>
                </a:lnTo>
                <a:lnTo>
                  <a:pt x="0" y="6858000"/>
                </a:lnTo>
                <a:lnTo>
                  <a:pt x="3620516" y="6858000"/>
                </a:lnTo>
                <a:lnTo>
                  <a:pt x="7026656" y="3429000"/>
                </a:lnTo>
                <a:lnTo>
                  <a:pt x="36057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b="0" i="0">
              <a:latin typeface="Century Gothic" panose="020B0502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BCE9DAC-415B-CC44-84A0-85C0F09DFB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02" y="6113817"/>
            <a:ext cx="1460500" cy="58543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8C1DBC5-B9D7-9A45-9CBF-A75A1B7634F7}"/>
              </a:ext>
            </a:extLst>
          </p:cNvPr>
          <p:cNvCxnSpPr/>
          <p:nvPr userDrawn="1"/>
        </p:nvCxnSpPr>
        <p:spPr>
          <a:xfrm>
            <a:off x="6272784" y="6327648"/>
            <a:ext cx="2532888" cy="0"/>
          </a:xfrm>
          <a:prstGeom prst="line">
            <a:avLst/>
          </a:prstGeom>
          <a:ln>
            <a:solidFill>
              <a:schemeClr val="bg1">
                <a:alpha val="50111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70E1CEE-7752-214D-A951-BD89BE417E2C}"/>
              </a:ext>
            </a:extLst>
          </p:cNvPr>
          <p:cNvCxnSpPr/>
          <p:nvPr userDrawn="1"/>
        </p:nvCxnSpPr>
        <p:spPr>
          <a:xfrm>
            <a:off x="9122664" y="6333744"/>
            <a:ext cx="2532888" cy="0"/>
          </a:xfrm>
          <a:prstGeom prst="line">
            <a:avLst/>
          </a:prstGeom>
          <a:ln>
            <a:solidFill>
              <a:schemeClr val="bg1">
                <a:alpha val="50111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7615990-8CA6-C64A-80AA-B42A426587B2}"/>
              </a:ext>
            </a:extLst>
          </p:cNvPr>
          <p:cNvSpPr txBox="1"/>
          <p:nvPr userDrawn="1"/>
        </p:nvSpPr>
        <p:spPr>
          <a:xfrm>
            <a:off x="6190488" y="6391656"/>
            <a:ext cx="25328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solidFill>
                  <a:schemeClr val="bg1"/>
                </a:solidFill>
                <a:latin typeface="Century Gothic" panose="020B0502020202020204" pitchFamily="34" charset="0"/>
              </a:rPr>
              <a:t>Title of Deck Goes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1E8F8E-8B56-BB4C-937B-3A6CAC5BC42A}"/>
              </a:ext>
            </a:extLst>
          </p:cNvPr>
          <p:cNvSpPr txBox="1"/>
          <p:nvPr userDrawn="1"/>
        </p:nvSpPr>
        <p:spPr>
          <a:xfrm>
            <a:off x="9049512" y="6388608"/>
            <a:ext cx="1869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solidFill>
                  <a:schemeClr val="bg1"/>
                </a:solidFill>
                <a:latin typeface="Century Gothic" panose="020B0502020202020204" pitchFamily="34" charset="0"/>
              </a:rPr>
              <a:t>Event Name or Report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27390B-C849-6B44-8E8D-39EF360C7231}"/>
              </a:ext>
            </a:extLst>
          </p:cNvPr>
          <p:cNvSpPr txBox="1"/>
          <p:nvPr userDrawn="1"/>
        </p:nvSpPr>
        <p:spPr>
          <a:xfrm>
            <a:off x="10518648" y="6385560"/>
            <a:ext cx="1255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923BE60-B4B8-2040-BF02-7628F001C891}" type="slidenum">
              <a:rPr lang="en-US" sz="1000" b="0" i="0" smtClean="0">
                <a:solidFill>
                  <a:schemeClr val="bg1"/>
                </a:solidFill>
                <a:latin typeface="Century Gothic" panose="020B0502020202020204" pitchFamily="34" charset="0"/>
              </a:rPr>
              <a:t>‹#›</a:t>
            </a:fld>
            <a:endParaRPr lang="en-US" sz="1000" b="0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414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5">
            <a:extLst>
              <a:ext uri="{FF2B5EF4-FFF2-40B4-BE49-F238E27FC236}">
                <a16:creationId xmlns:a16="http://schemas.microsoft.com/office/drawing/2014/main" id="{6695305F-49A2-49BF-A7F1-A8D3C3BB816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Google Shape;483;p43">
            <a:extLst>
              <a:ext uri="{FF2B5EF4-FFF2-40B4-BE49-F238E27FC236}">
                <a16:creationId xmlns:a16="http://schemas.microsoft.com/office/drawing/2014/main" id="{3D71C4A3-7A06-4BEB-8716-4FA7CC57EBE9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Footer Placeholder 4">
            <a:extLst>
              <a:ext uri="{FF2B5EF4-FFF2-40B4-BE49-F238E27FC236}">
                <a16:creationId xmlns:a16="http://schemas.microsoft.com/office/drawing/2014/main" id="{903366A0-379B-4383-BF3E-C3E907EA7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366308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5">
            <a:extLst>
              <a:ext uri="{FF2B5EF4-FFF2-40B4-BE49-F238E27FC236}">
                <a16:creationId xmlns:a16="http://schemas.microsoft.com/office/drawing/2014/main" id="{024E8A40-5CB6-4D86-82A3-C5D086DF876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Google Shape;483;p43">
            <a:extLst>
              <a:ext uri="{FF2B5EF4-FFF2-40B4-BE49-F238E27FC236}">
                <a16:creationId xmlns:a16="http://schemas.microsoft.com/office/drawing/2014/main" id="{5ADE9DAE-8AF1-433D-8689-A542417063DD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BC2E7462-1263-4079-9071-00802EE670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3365395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CF721A-15BC-4B79-8ACC-CB791CB7AB49}"/>
              </a:ext>
            </a:extLst>
          </p:cNvPr>
          <p:cNvSpPr/>
          <p:nvPr userDrawn="1"/>
        </p:nvSpPr>
        <p:spPr>
          <a:xfrm>
            <a:off x="168466" y="150471"/>
            <a:ext cx="6871978" cy="6290497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35">
            <a:extLst>
              <a:ext uri="{FF2B5EF4-FFF2-40B4-BE49-F238E27FC236}">
                <a16:creationId xmlns:a16="http://schemas.microsoft.com/office/drawing/2014/main" id="{B0CBEB98-579D-43B3-B36C-2D317DC020C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oogle Shape;483;p43">
            <a:extLst>
              <a:ext uri="{FF2B5EF4-FFF2-40B4-BE49-F238E27FC236}">
                <a16:creationId xmlns:a16="http://schemas.microsoft.com/office/drawing/2014/main" id="{13F03C75-220D-4490-ADF8-47A09675DD17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5367B64-21AF-46ED-B11A-ACE27CA16A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5659180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F82DCCB-F9D9-43CC-ACC3-F7F7C850AB11}"/>
              </a:ext>
            </a:extLst>
          </p:cNvPr>
          <p:cNvSpPr/>
          <p:nvPr userDrawn="1"/>
        </p:nvSpPr>
        <p:spPr>
          <a:xfrm>
            <a:off x="168466" y="150471"/>
            <a:ext cx="6871978" cy="6290497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 35">
            <a:extLst>
              <a:ext uri="{FF2B5EF4-FFF2-40B4-BE49-F238E27FC236}">
                <a16:creationId xmlns:a16="http://schemas.microsoft.com/office/drawing/2014/main" id="{8D138E61-826F-43E8-B271-23CC0B48132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Google Shape;483;p43">
            <a:extLst>
              <a:ext uri="{FF2B5EF4-FFF2-40B4-BE49-F238E27FC236}">
                <a16:creationId xmlns:a16="http://schemas.microsoft.com/office/drawing/2014/main" id="{99E997CB-4A98-44D4-BADF-630D6A01FBC2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BB427047-A6E3-488A-8230-D33A4CECB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139827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F82DCCB-F9D9-43CC-ACC3-F7F7C850AB11}"/>
              </a:ext>
            </a:extLst>
          </p:cNvPr>
          <p:cNvSpPr/>
          <p:nvPr userDrawn="1"/>
        </p:nvSpPr>
        <p:spPr>
          <a:xfrm>
            <a:off x="168466" y="150471"/>
            <a:ext cx="6871978" cy="6290497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 35">
            <a:extLst>
              <a:ext uri="{FF2B5EF4-FFF2-40B4-BE49-F238E27FC236}">
                <a16:creationId xmlns:a16="http://schemas.microsoft.com/office/drawing/2014/main" id="{8D138E61-826F-43E8-B271-23CC0B48132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Google Shape;483;p43">
            <a:extLst>
              <a:ext uri="{FF2B5EF4-FFF2-40B4-BE49-F238E27FC236}">
                <a16:creationId xmlns:a16="http://schemas.microsoft.com/office/drawing/2014/main" id="{99E997CB-4A98-44D4-BADF-630D6A01FBC2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C15849F-6688-4336-B8E9-216A20AA8D3B}"/>
              </a:ext>
            </a:extLst>
          </p:cNvPr>
          <p:cNvSpPr/>
          <p:nvPr userDrawn="1"/>
        </p:nvSpPr>
        <p:spPr>
          <a:xfrm>
            <a:off x="5374719" y="1084845"/>
            <a:ext cx="5639065" cy="1288149"/>
          </a:xfrm>
          <a:custGeom>
            <a:avLst/>
            <a:gdLst>
              <a:gd name="connsiteX0" fmla="*/ 57091 w 5639065"/>
              <a:gd name="connsiteY0" fmla="*/ 0 h 1288149"/>
              <a:gd name="connsiteX1" fmla="*/ 1911696 w 5639065"/>
              <a:gd name="connsiteY1" fmla="*/ 0 h 1288149"/>
              <a:gd name="connsiteX2" fmla="*/ 2005136 w 5639065"/>
              <a:gd name="connsiteY2" fmla="*/ 0 h 1288149"/>
              <a:gd name="connsiteX3" fmla="*/ 5581974 w 5639065"/>
              <a:gd name="connsiteY3" fmla="*/ 0 h 1288149"/>
              <a:gd name="connsiteX4" fmla="*/ 5639065 w 5639065"/>
              <a:gd name="connsiteY4" fmla="*/ 57091 h 1288149"/>
              <a:gd name="connsiteX5" fmla="*/ 5639065 w 5639065"/>
              <a:gd name="connsiteY5" fmla="*/ 1231058 h 1288149"/>
              <a:gd name="connsiteX6" fmla="*/ 5581974 w 5639065"/>
              <a:gd name="connsiteY6" fmla="*/ 1288149 h 1288149"/>
              <a:gd name="connsiteX7" fmla="*/ 2005136 w 5639065"/>
              <a:gd name="connsiteY7" fmla="*/ 1288149 h 1288149"/>
              <a:gd name="connsiteX8" fmla="*/ 1911696 w 5639065"/>
              <a:gd name="connsiteY8" fmla="*/ 1288149 h 1288149"/>
              <a:gd name="connsiteX9" fmla="*/ 57091 w 5639065"/>
              <a:gd name="connsiteY9" fmla="*/ 1288149 h 1288149"/>
              <a:gd name="connsiteX10" fmla="*/ 0 w 5639065"/>
              <a:gd name="connsiteY10" fmla="*/ 1231058 h 1288149"/>
              <a:gd name="connsiteX11" fmla="*/ 0 w 5639065"/>
              <a:gd name="connsiteY11" fmla="*/ 57091 h 1288149"/>
              <a:gd name="connsiteX12" fmla="*/ 57091 w 5639065"/>
              <a:gd name="connsiteY12" fmla="*/ 0 h 1288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9065" h="1288149">
                <a:moveTo>
                  <a:pt x="57091" y="0"/>
                </a:moveTo>
                <a:lnTo>
                  <a:pt x="1911696" y="0"/>
                </a:lnTo>
                <a:lnTo>
                  <a:pt x="2005136" y="0"/>
                </a:lnTo>
                <a:lnTo>
                  <a:pt x="5581974" y="0"/>
                </a:lnTo>
                <a:cubicBezTo>
                  <a:pt x="5613504" y="0"/>
                  <a:pt x="5639065" y="25561"/>
                  <a:pt x="5639065" y="57091"/>
                </a:cubicBezTo>
                <a:lnTo>
                  <a:pt x="5639065" y="1231058"/>
                </a:lnTo>
                <a:cubicBezTo>
                  <a:pt x="5639065" y="1262588"/>
                  <a:pt x="5613504" y="1288149"/>
                  <a:pt x="5581974" y="1288149"/>
                </a:cubicBezTo>
                <a:lnTo>
                  <a:pt x="2005136" y="1288149"/>
                </a:lnTo>
                <a:lnTo>
                  <a:pt x="1911696" y="1288149"/>
                </a:lnTo>
                <a:lnTo>
                  <a:pt x="57091" y="1288149"/>
                </a:lnTo>
                <a:cubicBezTo>
                  <a:pt x="25561" y="1288149"/>
                  <a:pt x="0" y="1262588"/>
                  <a:pt x="0" y="1231058"/>
                </a:cubicBezTo>
                <a:lnTo>
                  <a:pt x="0" y="57091"/>
                </a:lnTo>
                <a:cubicBezTo>
                  <a:pt x="0" y="25561"/>
                  <a:pt x="25561" y="0"/>
                  <a:pt x="570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847F36B-6DDB-47A1-8EF1-DC38C5B95ABF}"/>
              </a:ext>
            </a:extLst>
          </p:cNvPr>
          <p:cNvGrpSpPr/>
          <p:nvPr userDrawn="1"/>
        </p:nvGrpSpPr>
        <p:grpSpPr>
          <a:xfrm>
            <a:off x="1362612" y="1871343"/>
            <a:ext cx="3458793" cy="2981503"/>
            <a:chOff x="1278076" y="1807149"/>
            <a:chExt cx="3458793" cy="2981503"/>
          </a:xfrm>
        </p:grpSpPr>
        <p:sp>
          <p:nvSpPr>
            <p:cNvPr id="19" name="Title 1">
              <a:extLst>
                <a:ext uri="{FF2B5EF4-FFF2-40B4-BE49-F238E27FC236}">
                  <a16:creationId xmlns:a16="http://schemas.microsoft.com/office/drawing/2014/main" id="{DD931872-363C-4F27-ACCD-7D249CF0B67B}"/>
                </a:ext>
              </a:extLst>
            </p:cNvPr>
            <p:cNvSpPr txBox="1">
              <a:spLocks/>
            </p:cNvSpPr>
            <p:nvPr/>
          </p:nvSpPr>
          <p:spPr>
            <a:xfrm>
              <a:off x="1278076" y="1807149"/>
              <a:ext cx="3458793" cy="2981503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80000"/>
                </a:lnSpc>
                <a:spcBef>
                  <a:spcPct val="0"/>
                </a:spcBef>
                <a:buNone/>
                <a:defRPr sz="4200" b="1" i="0" kern="1200" spc="-100" baseline="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  <a:cs typeface="+mj-cs"/>
                </a:rPr>
                <a:t>What makes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j-ea"/>
                  <a:cs typeface="+mj-cs"/>
                </a:rPr>
                <a:t>unique</a:t>
              </a:r>
            </a:p>
          </p:txBody>
        </p:sp>
        <p:pic>
          <p:nvPicPr>
            <p:cNvPr id="20" name="Google Shape;1425;p1">
              <a:extLst>
                <a:ext uri="{FF2B5EF4-FFF2-40B4-BE49-F238E27FC236}">
                  <a16:creationId xmlns:a16="http://schemas.microsoft.com/office/drawing/2014/main" id="{48A963C2-9AF6-4033-BE3F-F4C1CF3FB774}"/>
                </a:ext>
              </a:extLst>
            </p:cNvPr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6184"/>
            <a:stretch/>
          </p:blipFill>
          <p:spPr>
            <a:xfrm>
              <a:off x="1313744" y="3004801"/>
              <a:ext cx="3037725" cy="11302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" name="Freeform 44">
            <a:extLst>
              <a:ext uri="{FF2B5EF4-FFF2-40B4-BE49-F238E27FC236}">
                <a16:creationId xmlns:a16="http://schemas.microsoft.com/office/drawing/2014/main" id="{91C9B723-8E93-4E31-ABDF-2473D9931BA8}"/>
              </a:ext>
            </a:extLst>
          </p:cNvPr>
          <p:cNvSpPr/>
          <p:nvPr userDrawn="1"/>
        </p:nvSpPr>
        <p:spPr>
          <a:xfrm rot="5400000">
            <a:off x="4546971" y="1507044"/>
            <a:ext cx="507986" cy="464993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  <a:gd name="connsiteX0" fmla="*/ 1078736 w 2157862"/>
              <a:gd name="connsiteY0" fmla="*/ 0 h 1966102"/>
              <a:gd name="connsiteX1" fmla="*/ 992687 w 2157862"/>
              <a:gd name="connsiteY1" fmla="*/ 85923 h 1966102"/>
              <a:gd name="connsiteX2" fmla="*/ 870587 w 2157862"/>
              <a:gd name="connsiteY2" fmla="*/ 206907 h 1966102"/>
              <a:gd name="connsiteX3" fmla="*/ 784147 w 2157862"/>
              <a:gd name="connsiteY3" fmla="*/ 292830 h 1966102"/>
              <a:gd name="connsiteX4" fmla="*/ 0 w 2157862"/>
              <a:gd name="connsiteY4" fmla="*/ 1072683 h 1966102"/>
              <a:gd name="connsiteX5" fmla="*/ 294201 w 2157862"/>
              <a:gd name="connsiteY5" fmla="*/ 1365512 h 1966102"/>
              <a:gd name="connsiteX6" fmla="*/ 870587 w 2157862"/>
              <a:gd name="connsiteY6" fmla="*/ 792566 h 1966102"/>
              <a:gd name="connsiteX7" fmla="*/ 870585 w 2157862"/>
              <a:gd name="connsiteY7" fmla="*/ 1966102 h 1966102"/>
              <a:gd name="connsiteX8" fmla="*/ 1287275 w 2157862"/>
              <a:gd name="connsiteY8" fmla="*/ 1602472 h 1966102"/>
              <a:gd name="connsiteX9" fmla="*/ 1287275 w 2157862"/>
              <a:gd name="connsiteY9" fmla="*/ 792566 h 1966102"/>
              <a:gd name="connsiteX10" fmla="*/ 1863274 w 2157862"/>
              <a:gd name="connsiteY10" fmla="*/ 1365512 h 1966102"/>
              <a:gd name="connsiteX11" fmla="*/ 2157863 w 2157862"/>
              <a:gd name="connsiteY11" fmla="*/ 1072683 h 1966102"/>
              <a:gd name="connsiteX12" fmla="*/ 1373324 w 2157862"/>
              <a:gd name="connsiteY12" fmla="*/ 292830 h 1966102"/>
              <a:gd name="connsiteX13" fmla="*/ 1287275 w 2157862"/>
              <a:gd name="connsiteY13" fmla="*/ 206907 h 1966102"/>
              <a:gd name="connsiteX14" fmla="*/ 1165176 w 2157862"/>
              <a:gd name="connsiteY14" fmla="*/ 85923 h 1966102"/>
              <a:gd name="connsiteX15" fmla="*/ 1078736 w 2157862"/>
              <a:gd name="connsiteY15" fmla="*/ 0 h 1966102"/>
              <a:gd name="connsiteX0" fmla="*/ 1078736 w 2157862"/>
              <a:gd name="connsiteY0" fmla="*/ 0 h 2015687"/>
              <a:gd name="connsiteX1" fmla="*/ 992687 w 2157862"/>
              <a:gd name="connsiteY1" fmla="*/ 85923 h 2015687"/>
              <a:gd name="connsiteX2" fmla="*/ 870587 w 2157862"/>
              <a:gd name="connsiteY2" fmla="*/ 206907 h 2015687"/>
              <a:gd name="connsiteX3" fmla="*/ 784147 w 2157862"/>
              <a:gd name="connsiteY3" fmla="*/ 292830 h 2015687"/>
              <a:gd name="connsiteX4" fmla="*/ 0 w 2157862"/>
              <a:gd name="connsiteY4" fmla="*/ 1072683 h 2015687"/>
              <a:gd name="connsiteX5" fmla="*/ 294201 w 2157862"/>
              <a:gd name="connsiteY5" fmla="*/ 1365512 h 2015687"/>
              <a:gd name="connsiteX6" fmla="*/ 870587 w 2157862"/>
              <a:gd name="connsiteY6" fmla="*/ 792566 h 2015687"/>
              <a:gd name="connsiteX7" fmla="*/ 870585 w 2157862"/>
              <a:gd name="connsiteY7" fmla="*/ 1966102 h 2015687"/>
              <a:gd name="connsiteX8" fmla="*/ 1287287 w 2157862"/>
              <a:gd name="connsiteY8" fmla="*/ 2015689 h 2015687"/>
              <a:gd name="connsiteX9" fmla="*/ 1287275 w 2157862"/>
              <a:gd name="connsiteY9" fmla="*/ 792566 h 2015687"/>
              <a:gd name="connsiteX10" fmla="*/ 1863274 w 2157862"/>
              <a:gd name="connsiteY10" fmla="*/ 1365512 h 2015687"/>
              <a:gd name="connsiteX11" fmla="*/ 2157863 w 2157862"/>
              <a:gd name="connsiteY11" fmla="*/ 1072683 h 2015687"/>
              <a:gd name="connsiteX12" fmla="*/ 1373324 w 2157862"/>
              <a:gd name="connsiteY12" fmla="*/ 292830 h 2015687"/>
              <a:gd name="connsiteX13" fmla="*/ 1287275 w 2157862"/>
              <a:gd name="connsiteY13" fmla="*/ 206907 h 2015687"/>
              <a:gd name="connsiteX14" fmla="*/ 1165176 w 2157862"/>
              <a:gd name="connsiteY14" fmla="*/ 85923 h 2015687"/>
              <a:gd name="connsiteX15" fmla="*/ 1078736 w 2157862"/>
              <a:gd name="connsiteY15" fmla="*/ 0 h 2015687"/>
              <a:gd name="connsiteX0" fmla="*/ 1078736 w 2157862"/>
              <a:gd name="connsiteY0" fmla="*/ 0 h 1975226"/>
              <a:gd name="connsiteX1" fmla="*/ 992687 w 2157862"/>
              <a:gd name="connsiteY1" fmla="*/ 85923 h 1975226"/>
              <a:gd name="connsiteX2" fmla="*/ 870587 w 2157862"/>
              <a:gd name="connsiteY2" fmla="*/ 206907 h 1975226"/>
              <a:gd name="connsiteX3" fmla="*/ 784147 w 2157862"/>
              <a:gd name="connsiteY3" fmla="*/ 292830 h 1975226"/>
              <a:gd name="connsiteX4" fmla="*/ 0 w 2157862"/>
              <a:gd name="connsiteY4" fmla="*/ 1072683 h 1975226"/>
              <a:gd name="connsiteX5" fmla="*/ 294201 w 2157862"/>
              <a:gd name="connsiteY5" fmla="*/ 1365512 h 1975226"/>
              <a:gd name="connsiteX6" fmla="*/ 870587 w 2157862"/>
              <a:gd name="connsiteY6" fmla="*/ 792566 h 1975226"/>
              <a:gd name="connsiteX7" fmla="*/ 870585 w 2157862"/>
              <a:gd name="connsiteY7" fmla="*/ 1966102 h 1975226"/>
              <a:gd name="connsiteX8" fmla="*/ 1300772 w 2157862"/>
              <a:gd name="connsiteY8" fmla="*/ 1975226 h 1975226"/>
              <a:gd name="connsiteX9" fmla="*/ 1287275 w 2157862"/>
              <a:gd name="connsiteY9" fmla="*/ 792566 h 1975226"/>
              <a:gd name="connsiteX10" fmla="*/ 1863274 w 2157862"/>
              <a:gd name="connsiteY10" fmla="*/ 1365512 h 1975226"/>
              <a:gd name="connsiteX11" fmla="*/ 2157863 w 2157862"/>
              <a:gd name="connsiteY11" fmla="*/ 1072683 h 1975226"/>
              <a:gd name="connsiteX12" fmla="*/ 1373324 w 2157862"/>
              <a:gd name="connsiteY12" fmla="*/ 292830 h 1975226"/>
              <a:gd name="connsiteX13" fmla="*/ 1287275 w 2157862"/>
              <a:gd name="connsiteY13" fmla="*/ 206907 h 1975226"/>
              <a:gd name="connsiteX14" fmla="*/ 1165176 w 2157862"/>
              <a:gd name="connsiteY14" fmla="*/ 85923 h 1975226"/>
              <a:gd name="connsiteX15" fmla="*/ 1078736 w 2157862"/>
              <a:gd name="connsiteY15" fmla="*/ 0 h 1975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975226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cubicBezTo>
                  <a:pt x="870586" y="1183745"/>
                  <a:pt x="870586" y="1574923"/>
                  <a:pt x="870585" y="1966102"/>
                </a:cubicBezTo>
                <a:lnTo>
                  <a:pt x="1300772" y="1975226"/>
                </a:lnTo>
                <a:cubicBezTo>
                  <a:pt x="1300768" y="1567518"/>
                  <a:pt x="1287279" y="1200274"/>
                  <a:pt x="1287275" y="792566"/>
                </a:cubicBez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20000"/>
            </a:srgbClr>
          </a:solidFill>
          <a:ln w="325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 45">
            <a:extLst>
              <a:ext uri="{FF2B5EF4-FFF2-40B4-BE49-F238E27FC236}">
                <a16:creationId xmlns:a16="http://schemas.microsoft.com/office/drawing/2014/main" id="{53703EF6-35EA-44D9-9A63-326D503DD9C8}"/>
              </a:ext>
            </a:extLst>
          </p:cNvPr>
          <p:cNvSpPr/>
          <p:nvPr userDrawn="1"/>
        </p:nvSpPr>
        <p:spPr>
          <a:xfrm rot="5400000">
            <a:off x="4546928" y="3081556"/>
            <a:ext cx="507986" cy="464993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  <a:gd name="connsiteX0" fmla="*/ 1078736 w 2157862"/>
              <a:gd name="connsiteY0" fmla="*/ 0 h 1966102"/>
              <a:gd name="connsiteX1" fmla="*/ 992687 w 2157862"/>
              <a:gd name="connsiteY1" fmla="*/ 85923 h 1966102"/>
              <a:gd name="connsiteX2" fmla="*/ 870587 w 2157862"/>
              <a:gd name="connsiteY2" fmla="*/ 206907 h 1966102"/>
              <a:gd name="connsiteX3" fmla="*/ 784147 w 2157862"/>
              <a:gd name="connsiteY3" fmla="*/ 292830 h 1966102"/>
              <a:gd name="connsiteX4" fmla="*/ 0 w 2157862"/>
              <a:gd name="connsiteY4" fmla="*/ 1072683 h 1966102"/>
              <a:gd name="connsiteX5" fmla="*/ 294201 w 2157862"/>
              <a:gd name="connsiteY5" fmla="*/ 1365512 h 1966102"/>
              <a:gd name="connsiteX6" fmla="*/ 870587 w 2157862"/>
              <a:gd name="connsiteY6" fmla="*/ 792566 h 1966102"/>
              <a:gd name="connsiteX7" fmla="*/ 870585 w 2157862"/>
              <a:gd name="connsiteY7" fmla="*/ 1966102 h 1966102"/>
              <a:gd name="connsiteX8" fmla="*/ 1287275 w 2157862"/>
              <a:gd name="connsiteY8" fmla="*/ 1602472 h 1966102"/>
              <a:gd name="connsiteX9" fmla="*/ 1287275 w 2157862"/>
              <a:gd name="connsiteY9" fmla="*/ 792566 h 1966102"/>
              <a:gd name="connsiteX10" fmla="*/ 1863274 w 2157862"/>
              <a:gd name="connsiteY10" fmla="*/ 1365512 h 1966102"/>
              <a:gd name="connsiteX11" fmla="*/ 2157863 w 2157862"/>
              <a:gd name="connsiteY11" fmla="*/ 1072683 h 1966102"/>
              <a:gd name="connsiteX12" fmla="*/ 1373324 w 2157862"/>
              <a:gd name="connsiteY12" fmla="*/ 292830 h 1966102"/>
              <a:gd name="connsiteX13" fmla="*/ 1287275 w 2157862"/>
              <a:gd name="connsiteY13" fmla="*/ 206907 h 1966102"/>
              <a:gd name="connsiteX14" fmla="*/ 1165176 w 2157862"/>
              <a:gd name="connsiteY14" fmla="*/ 85923 h 1966102"/>
              <a:gd name="connsiteX15" fmla="*/ 1078736 w 2157862"/>
              <a:gd name="connsiteY15" fmla="*/ 0 h 1966102"/>
              <a:gd name="connsiteX0" fmla="*/ 1078736 w 2157862"/>
              <a:gd name="connsiteY0" fmla="*/ 0 h 2015687"/>
              <a:gd name="connsiteX1" fmla="*/ 992687 w 2157862"/>
              <a:gd name="connsiteY1" fmla="*/ 85923 h 2015687"/>
              <a:gd name="connsiteX2" fmla="*/ 870587 w 2157862"/>
              <a:gd name="connsiteY2" fmla="*/ 206907 h 2015687"/>
              <a:gd name="connsiteX3" fmla="*/ 784147 w 2157862"/>
              <a:gd name="connsiteY3" fmla="*/ 292830 h 2015687"/>
              <a:gd name="connsiteX4" fmla="*/ 0 w 2157862"/>
              <a:gd name="connsiteY4" fmla="*/ 1072683 h 2015687"/>
              <a:gd name="connsiteX5" fmla="*/ 294201 w 2157862"/>
              <a:gd name="connsiteY5" fmla="*/ 1365512 h 2015687"/>
              <a:gd name="connsiteX6" fmla="*/ 870587 w 2157862"/>
              <a:gd name="connsiteY6" fmla="*/ 792566 h 2015687"/>
              <a:gd name="connsiteX7" fmla="*/ 870585 w 2157862"/>
              <a:gd name="connsiteY7" fmla="*/ 1966102 h 2015687"/>
              <a:gd name="connsiteX8" fmla="*/ 1287287 w 2157862"/>
              <a:gd name="connsiteY8" fmla="*/ 2015689 h 2015687"/>
              <a:gd name="connsiteX9" fmla="*/ 1287275 w 2157862"/>
              <a:gd name="connsiteY9" fmla="*/ 792566 h 2015687"/>
              <a:gd name="connsiteX10" fmla="*/ 1863274 w 2157862"/>
              <a:gd name="connsiteY10" fmla="*/ 1365512 h 2015687"/>
              <a:gd name="connsiteX11" fmla="*/ 2157863 w 2157862"/>
              <a:gd name="connsiteY11" fmla="*/ 1072683 h 2015687"/>
              <a:gd name="connsiteX12" fmla="*/ 1373324 w 2157862"/>
              <a:gd name="connsiteY12" fmla="*/ 292830 h 2015687"/>
              <a:gd name="connsiteX13" fmla="*/ 1287275 w 2157862"/>
              <a:gd name="connsiteY13" fmla="*/ 206907 h 2015687"/>
              <a:gd name="connsiteX14" fmla="*/ 1165176 w 2157862"/>
              <a:gd name="connsiteY14" fmla="*/ 85923 h 2015687"/>
              <a:gd name="connsiteX15" fmla="*/ 1078736 w 2157862"/>
              <a:gd name="connsiteY15" fmla="*/ 0 h 2015687"/>
              <a:gd name="connsiteX0" fmla="*/ 1078736 w 2157862"/>
              <a:gd name="connsiteY0" fmla="*/ 0 h 1975226"/>
              <a:gd name="connsiteX1" fmla="*/ 992687 w 2157862"/>
              <a:gd name="connsiteY1" fmla="*/ 85923 h 1975226"/>
              <a:gd name="connsiteX2" fmla="*/ 870587 w 2157862"/>
              <a:gd name="connsiteY2" fmla="*/ 206907 h 1975226"/>
              <a:gd name="connsiteX3" fmla="*/ 784147 w 2157862"/>
              <a:gd name="connsiteY3" fmla="*/ 292830 h 1975226"/>
              <a:gd name="connsiteX4" fmla="*/ 0 w 2157862"/>
              <a:gd name="connsiteY4" fmla="*/ 1072683 h 1975226"/>
              <a:gd name="connsiteX5" fmla="*/ 294201 w 2157862"/>
              <a:gd name="connsiteY5" fmla="*/ 1365512 h 1975226"/>
              <a:gd name="connsiteX6" fmla="*/ 870587 w 2157862"/>
              <a:gd name="connsiteY6" fmla="*/ 792566 h 1975226"/>
              <a:gd name="connsiteX7" fmla="*/ 870585 w 2157862"/>
              <a:gd name="connsiteY7" fmla="*/ 1966102 h 1975226"/>
              <a:gd name="connsiteX8" fmla="*/ 1300772 w 2157862"/>
              <a:gd name="connsiteY8" fmla="*/ 1975226 h 1975226"/>
              <a:gd name="connsiteX9" fmla="*/ 1287275 w 2157862"/>
              <a:gd name="connsiteY9" fmla="*/ 792566 h 1975226"/>
              <a:gd name="connsiteX10" fmla="*/ 1863274 w 2157862"/>
              <a:gd name="connsiteY10" fmla="*/ 1365512 h 1975226"/>
              <a:gd name="connsiteX11" fmla="*/ 2157863 w 2157862"/>
              <a:gd name="connsiteY11" fmla="*/ 1072683 h 1975226"/>
              <a:gd name="connsiteX12" fmla="*/ 1373324 w 2157862"/>
              <a:gd name="connsiteY12" fmla="*/ 292830 h 1975226"/>
              <a:gd name="connsiteX13" fmla="*/ 1287275 w 2157862"/>
              <a:gd name="connsiteY13" fmla="*/ 206907 h 1975226"/>
              <a:gd name="connsiteX14" fmla="*/ 1165176 w 2157862"/>
              <a:gd name="connsiteY14" fmla="*/ 85923 h 1975226"/>
              <a:gd name="connsiteX15" fmla="*/ 1078736 w 2157862"/>
              <a:gd name="connsiteY15" fmla="*/ 0 h 1975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975226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cubicBezTo>
                  <a:pt x="870586" y="1183745"/>
                  <a:pt x="870586" y="1574923"/>
                  <a:pt x="870585" y="1966102"/>
                </a:cubicBezTo>
                <a:lnTo>
                  <a:pt x="1300772" y="1975226"/>
                </a:lnTo>
                <a:cubicBezTo>
                  <a:pt x="1300768" y="1567518"/>
                  <a:pt x="1287279" y="1200274"/>
                  <a:pt x="1287275" y="792566"/>
                </a:cubicBez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20000"/>
            </a:srgbClr>
          </a:solidFill>
          <a:ln w="325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 46">
            <a:extLst>
              <a:ext uri="{FF2B5EF4-FFF2-40B4-BE49-F238E27FC236}">
                <a16:creationId xmlns:a16="http://schemas.microsoft.com/office/drawing/2014/main" id="{AFD820A1-003D-4019-8C36-D23E339AEBC2}"/>
              </a:ext>
            </a:extLst>
          </p:cNvPr>
          <p:cNvSpPr/>
          <p:nvPr userDrawn="1"/>
        </p:nvSpPr>
        <p:spPr>
          <a:xfrm rot="5400000">
            <a:off x="4546927" y="4598411"/>
            <a:ext cx="507986" cy="464993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  <a:gd name="connsiteX0" fmla="*/ 1078736 w 2157862"/>
              <a:gd name="connsiteY0" fmla="*/ 0 h 1966102"/>
              <a:gd name="connsiteX1" fmla="*/ 992687 w 2157862"/>
              <a:gd name="connsiteY1" fmla="*/ 85923 h 1966102"/>
              <a:gd name="connsiteX2" fmla="*/ 870587 w 2157862"/>
              <a:gd name="connsiteY2" fmla="*/ 206907 h 1966102"/>
              <a:gd name="connsiteX3" fmla="*/ 784147 w 2157862"/>
              <a:gd name="connsiteY3" fmla="*/ 292830 h 1966102"/>
              <a:gd name="connsiteX4" fmla="*/ 0 w 2157862"/>
              <a:gd name="connsiteY4" fmla="*/ 1072683 h 1966102"/>
              <a:gd name="connsiteX5" fmla="*/ 294201 w 2157862"/>
              <a:gd name="connsiteY5" fmla="*/ 1365512 h 1966102"/>
              <a:gd name="connsiteX6" fmla="*/ 870587 w 2157862"/>
              <a:gd name="connsiteY6" fmla="*/ 792566 h 1966102"/>
              <a:gd name="connsiteX7" fmla="*/ 870585 w 2157862"/>
              <a:gd name="connsiteY7" fmla="*/ 1966102 h 1966102"/>
              <a:gd name="connsiteX8" fmla="*/ 1287275 w 2157862"/>
              <a:gd name="connsiteY8" fmla="*/ 1602472 h 1966102"/>
              <a:gd name="connsiteX9" fmla="*/ 1287275 w 2157862"/>
              <a:gd name="connsiteY9" fmla="*/ 792566 h 1966102"/>
              <a:gd name="connsiteX10" fmla="*/ 1863274 w 2157862"/>
              <a:gd name="connsiteY10" fmla="*/ 1365512 h 1966102"/>
              <a:gd name="connsiteX11" fmla="*/ 2157863 w 2157862"/>
              <a:gd name="connsiteY11" fmla="*/ 1072683 h 1966102"/>
              <a:gd name="connsiteX12" fmla="*/ 1373324 w 2157862"/>
              <a:gd name="connsiteY12" fmla="*/ 292830 h 1966102"/>
              <a:gd name="connsiteX13" fmla="*/ 1287275 w 2157862"/>
              <a:gd name="connsiteY13" fmla="*/ 206907 h 1966102"/>
              <a:gd name="connsiteX14" fmla="*/ 1165176 w 2157862"/>
              <a:gd name="connsiteY14" fmla="*/ 85923 h 1966102"/>
              <a:gd name="connsiteX15" fmla="*/ 1078736 w 2157862"/>
              <a:gd name="connsiteY15" fmla="*/ 0 h 1966102"/>
              <a:gd name="connsiteX0" fmla="*/ 1078736 w 2157862"/>
              <a:gd name="connsiteY0" fmla="*/ 0 h 2015687"/>
              <a:gd name="connsiteX1" fmla="*/ 992687 w 2157862"/>
              <a:gd name="connsiteY1" fmla="*/ 85923 h 2015687"/>
              <a:gd name="connsiteX2" fmla="*/ 870587 w 2157862"/>
              <a:gd name="connsiteY2" fmla="*/ 206907 h 2015687"/>
              <a:gd name="connsiteX3" fmla="*/ 784147 w 2157862"/>
              <a:gd name="connsiteY3" fmla="*/ 292830 h 2015687"/>
              <a:gd name="connsiteX4" fmla="*/ 0 w 2157862"/>
              <a:gd name="connsiteY4" fmla="*/ 1072683 h 2015687"/>
              <a:gd name="connsiteX5" fmla="*/ 294201 w 2157862"/>
              <a:gd name="connsiteY5" fmla="*/ 1365512 h 2015687"/>
              <a:gd name="connsiteX6" fmla="*/ 870587 w 2157862"/>
              <a:gd name="connsiteY6" fmla="*/ 792566 h 2015687"/>
              <a:gd name="connsiteX7" fmla="*/ 870585 w 2157862"/>
              <a:gd name="connsiteY7" fmla="*/ 1966102 h 2015687"/>
              <a:gd name="connsiteX8" fmla="*/ 1287287 w 2157862"/>
              <a:gd name="connsiteY8" fmla="*/ 2015689 h 2015687"/>
              <a:gd name="connsiteX9" fmla="*/ 1287275 w 2157862"/>
              <a:gd name="connsiteY9" fmla="*/ 792566 h 2015687"/>
              <a:gd name="connsiteX10" fmla="*/ 1863274 w 2157862"/>
              <a:gd name="connsiteY10" fmla="*/ 1365512 h 2015687"/>
              <a:gd name="connsiteX11" fmla="*/ 2157863 w 2157862"/>
              <a:gd name="connsiteY11" fmla="*/ 1072683 h 2015687"/>
              <a:gd name="connsiteX12" fmla="*/ 1373324 w 2157862"/>
              <a:gd name="connsiteY12" fmla="*/ 292830 h 2015687"/>
              <a:gd name="connsiteX13" fmla="*/ 1287275 w 2157862"/>
              <a:gd name="connsiteY13" fmla="*/ 206907 h 2015687"/>
              <a:gd name="connsiteX14" fmla="*/ 1165176 w 2157862"/>
              <a:gd name="connsiteY14" fmla="*/ 85923 h 2015687"/>
              <a:gd name="connsiteX15" fmla="*/ 1078736 w 2157862"/>
              <a:gd name="connsiteY15" fmla="*/ 0 h 2015687"/>
              <a:gd name="connsiteX0" fmla="*/ 1078736 w 2157862"/>
              <a:gd name="connsiteY0" fmla="*/ 0 h 1975226"/>
              <a:gd name="connsiteX1" fmla="*/ 992687 w 2157862"/>
              <a:gd name="connsiteY1" fmla="*/ 85923 h 1975226"/>
              <a:gd name="connsiteX2" fmla="*/ 870587 w 2157862"/>
              <a:gd name="connsiteY2" fmla="*/ 206907 h 1975226"/>
              <a:gd name="connsiteX3" fmla="*/ 784147 w 2157862"/>
              <a:gd name="connsiteY3" fmla="*/ 292830 h 1975226"/>
              <a:gd name="connsiteX4" fmla="*/ 0 w 2157862"/>
              <a:gd name="connsiteY4" fmla="*/ 1072683 h 1975226"/>
              <a:gd name="connsiteX5" fmla="*/ 294201 w 2157862"/>
              <a:gd name="connsiteY5" fmla="*/ 1365512 h 1975226"/>
              <a:gd name="connsiteX6" fmla="*/ 870587 w 2157862"/>
              <a:gd name="connsiteY6" fmla="*/ 792566 h 1975226"/>
              <a:gd name="connsiteX7" fmla="*/ 870585 w 2157862"/>
              <a:gd name="connsiteY7" fmla="*/ 1966102 h 1975226"/>
              <a:gd name="connsiteX8" fmla="*/ 1300772 w 2157862"/>
              <a:gd name="connsiteY8" fmla="*/ 1975226 h 1975226"/>
              <a:gd name="connsiteX9" fmla="*/ 1287275 w 2157862"/>
              <a:gd name="connsiteY9" fmla="*/ 792566 h 1975226"/>
              <a:gd name="connsiteX10" fmla="*/ 1863274 w 2157862"/>
              <a:gd name="connsiteY10" fmla="*/ 1365512 h 1975226"/>
              <a:gd name="connsiteX11" fmla="*/ 2157863 w 2157862"/>
              <a:gd name="connsiteY11" fmla="*/ 1072683 h 1975226"/>
              <a:gd name="connsiteX12" fmla="*/ 1373324 w 2157862"/>
              <a:gd name="connsiteY12" fmla="*/ 292830 h 1975226"/>
              <a:gd name="connsiteX13" fmla="*/ 1287275 w 2157862"/>
              <a:gd name="connsiteY13" fmla="*/ 206907 h 1975226"/>
              <a:gd name="connsiteX14" fmla="*/ 1165176 w 2157862"/>
              <a:gd name="connsiteY14" fmla="*/ 85923 h 1975226"/>
              <a:gd name="connsiteX15" fmla="*/ 1078736 w 2157862"/>
              <a:gd name="connsiteY15" fmla="*/ 0 h 1975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975226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cubicBezTo>
                  <a:pt x="870586" y="1183745"/>
                  <a:pt x="870586" y="1574923"/>
                  <a:pt x="870585" y="1966102"/>
                </a:cubicBezTo>
                <a:lnTo>
                  <a:pt x="1300772" y="1975226"/>
                </a:lnTo>
                <a:cubicBezTo>
                  <a:pt x="1300768" y="1567518"/>
                  <a:pt x="1287279" y="1200274"/>
                  <a:pt x="1287275" y="792566"/>
                </a:cubicBez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20000"/>
            </a:srgbClr>
          </a:solidFill>
          <a:ln w="325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BB427047-A6E3-488A-8230-D33A4CECB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30B8DC4-AFB6-4774-B47D-4A3EAAB24A34}"/>
              </a:ext>
            </a:extLst>
          </p:cNvPr>
          <p:cNvSpPr/>
          <p:nvPr userDrawn="1"/>
        </p:nvSpPr>
        <p:spPr>
          <a:xfrm>
            <a:off x="5374720" y="4186832"/>
            <a:ext cx="5639064" cy="1292024"/>
          </a:xfrm>
          <a:custGeom>
            <a:avLst/>
            <a:gdLst>
              <a:gd name="connsiteX0" fmla="*/ 42470 w 5639064"/>
              <a:gd name="connsiteY0" fmla="*/ 0 h 1292024"/>
              <a:gd name="connsiteX1" fmla="*/ 2019756 w 5639064"/>
              <a:gd name="connsiteY1" fmla="*/ 0 h 1292024"/>
              <a:gd name="connsiteX2" fmla="*/ 2029112 w 5639064"/>
              <a:gd name="connsiteY2" fmla="*/ 3875 h 1292024"/>
              <a:gd name="connsiteX3" fmla="*/ 5581973 w 5639064"/>
              <a:gd name="connsiteY3" fmla="*/ 3875 h 1292024"/>
              <a:gd name="connsiteX4" fmla="*/ 5639064 w 5639064"/>
              <a:gd name="connsiteY4" fmla="*/ 60966 h 1292024"/>
              <a:gd name="connsiteX5" fmla="*/ 5639064 w 5639064"/>
              <a:gd name="connsiteY5" fmla="*/ 1234933 h 1292024"/>
              <a:gd name="connsiteX6" fmla="*/ 5581973 w 5639064"/>
              <a:gd name="connsiteY6" fmla="*/ 1292024 h 1292024"/>
              <a:gd name="connsiteX7" fmla="*/ 1911695 w 5639064"/>
              <a:gd name="connsiteY7" fmla="*/ 1292024 h 1292024"/>
              <a:gd name="connsiteX8" fmla="*/ 1892502 w 5639064"/>
              <a:gd name="connsiteY8" fmla="*/ 1288149 h 1292024"/>
              <a:gd name="connsiteX9" fmla="*/ 42470 w 5639064"/>
              <a:gd name="connsiteY9" fmla="*/ 1288149 h 1292024"/>
              <a:gd name="connsiteX10" fmla="*/ 0 w 5639064"/>
              <a:gd name="connsiteY10" fmla="*/ 1245679 h 1292024"/>
              <a:gd name="connsiteX11" fmla="*/ 0 w 5639064"/>
              <a:gd name="connsiteY11" fmla="*/ 42470 h 1292024"/>
              <a:gd name="connsiteX12" fmla="*/ 42470 w 5639064"/>
              <a:gd name="connsiteY12" fmla="*/ 0 h 1292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9064" h="1292024">
                <a:moveTo>
                  <a:pt x="42470" y="0"/>
                </a:moveTo>
                <a:lnTo>
                  <a:pt x="2019756" y="0"/>
                </a:lnTo>
                <a:lnTo>
                  <a:pt x="2029112" y="3875"/>
                </a:lnTo>
                <a:lnTo>
                  <a:pt x="5581973" y="3875"/>
                </a:lnTo>
                <a:cubicBezTo>
                  <a:pt x="5613503" y="3875"/>
                  <a:pt x="5639064" y="29436"/>
                  <a:pt x="5639064" y="60966"/>
                </a:cubicBezTo>
                <a:lnTo>
                  <a:pt x="5639064" y="1234933"/>
                </a:lnTo>
                <a:cubicBezTo>
                  <a:pt x="5639064" y="1266463"/>
                  <a:pt x="5613503" y="1292024"/>
                  <a:pt x="5581973" y="1292024"/>
                </a:cubicBezTo>
                <a:lnTo>
                  <a:pt x="1911695" y="1292024"/>
                </a:lnTo>
                <a:lnTo>
                  <a:pt x="1892502" y="1288149"/>
                </a:lnTo>
                <a:lnTo>
                  <a:pt x="42470" y="1288149"/>
                </a:lnTo>
                <a:cubicBezTo>
                  <a:pt x="19014" y="1288149"/>
                  <a:pt x="0" y="1269135"/>
                  <a:pt x="0" y="1245679"/>
                </a:cubicBezTo>
                <a:lnTo>
                  <a:pt x="0" y="42470"/>
                </a:lnTo>
                <a:cubicBezTo>
                  <a:pt x="0" y="19014"/>
                  <a:pt x="19014" y="0"/>
                  <a:pt x="4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EBA54E6-5022-4560-816D-AF7ECA4A98EF}"/>
              </a:ext>
            </a:extLst>
          </p:cNvPr>
          <p:cNvSpPr/>
          <p:nvPr userDrawn="1"/>
        </p:nvSpPr>
        <p:spPr>
          <a:xfrm>
            <a:off x="5374720" y="2625125"/>
            <a:ext cx="5639064" cy="1296267"/>
          </a:xfrm>
          <a:custGeom>
            <a:avLst/>
            <a:gdLst>
              <a:gd name="connsiteX0" fmla="*/ 64395 w 5639064"/>
              <a:gd name="connsiteY0" fmla="*/ 0 h 1296267"/>
              <a:gd name="connsiteX1" fmla="*/ 1997831 w 5639064"/>
              <a:gd name="connsiteY1" fmla="*/ 0 h 1296267"/>
              <a:gd name="connsiteX2" fmla="*/ 2022897 w 5639064"/>
              <a:gd name="connsiteY2" fmla="*/ 5060 h 1296267"/>
              <a:gd name="connsiteX3" fmla="*/ 2027431 w 5639064"/>
              <a:gd name="connsiteY3" fmla="*/ 8118 h 1296267"/>
              <a:gd name="connsiteX4" fmla="*/ 5581973 w 5639064"/>
              <a:gd name="connsiteY4" fmla="*/ 8118 h 1296267"/>
              <a:gd name="connsiteX5" fmla="*/ 5639064 w 5639064"/>
              <a:gd name="connsiteY5" fmla="*/ 65209 h 1296267"/>
              <a:gd name="connsiteX6" fmla="*/ 5639064 w 5639064"/>
              <a:gd name="connsiteY6" fmla="*/ 1239176 h 1296267"/>
              <a:gd name="connsiteX7" fmla="*/ 5581973 w 5639064"/>
              <a:gd name="connsiteY7" fmla="*/ 1296267 h 1296267"/>
              <a:gd name="connsiteX8" fmla="*/ 1911695 w 5639064"/>
              <a:gd name="connsiteY8" fmla="*/ 1296267 h 1296267"/>
              <a:gd name="connsiteX9" fmla="*/ 1889473 w 5639064"/>
              <a:gd name="connsiteY9" fmla="*/ 1291781 h 1296267"/>
              <a:gd name="connsiteX10" fmla="*/ 1884087 w 5639064"/>
              <a:gd name="connsiteY10" fmla="*/ 1288149 h 1296267"/>
              <a:gd name="connsiteX11" fmla="*/ 64395 w 5639064"/>
              <a:gd name="connsiteY11" fmla="*/ 1288149 h 1296267"/>
              <a:gd name="connsiteX12" fmla="*/ 0 w 5639064"/>
              <a:gd name="connsiteY12" fmla="*/ 1223754 h 1296267"/>
              <a:gd name="connsiteX13" fmla="*/ 0 w 5639064"/>
              <a:gd name="connsiteY13" fmla="*/ 64395 h 1296267"/>
              <a:gd name="connsiteX14" fmla="*/ 64395 w 5639064"/>
              <a:gd name="connsiteY14" fmla="*/ 0 h 129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39064" h="1296267">
                <a:moveTo>
                  <a:pt x="64395" y="0"/>
                </a:moveTo>
                <a:lnTo>
                  <a:pt x="1997831" y="0"/>
                </a:lnTo>
                <a:cubicBezTo>
                  <a:pt x="2006722" y="0"/>
                  <a:pt x="2015193" y="1802"/>
                  <a:pt x="2022897" y="5060"/>
                </a:cubicBezTo>
                <a:lnTo>
                  <a:pt x="2027431" y="8118"/>
                </a:lnTo>
                <a:lnTo>
                  <a:pt x="5581973" y="8118"/>
                </a:lnTo>
                <a:cubicBezTo>
                  <a:pt x="5613503" y="8118"/>
                  <a:pt x="5639064" y="33679"/>
                  <a:pt x="5639064" y="65209"/>
                </a:cubicBezTo>
                <a:lnTo>
                  <a:pt x="5639064" y="1239176"/>
                </a:lnTo>
                <a:cubicBezTo>
                  <a:pt x="5639064" y="1270706"/>
                  <a:pt x="5613503" y="1296267"/>
                  <a:pt x="5581973" y="1296267"/>
                </a:cubicBezTo>
                <a:lnTo>
                  <a:pt x="1911695" y="1296267"/>
                </a:lnTo>
                <a:cubicBezTo>
                  <a:pt x="1903813" y="1296267"/>
                  <a:pt x="1896303" y="1294670"/>
                  <a:pt x="1889473" y="1291781"/>
                </a:cubicBezTo>
                <a:lnTo>
                  <a:pt x="1884087" y="1288149"/>
                </a:lnTo>
                <a:lnTo>
                  <a:pt x="64395" y="1288149"/>
                </a:lnTo>
                <a:cubicBezTo>
                  <a:pt x="28831" y="1288149"/>
                  <a:pt x="0" y="1259318"/>
                  <a:pt x="0" y="1223754"/>
                </a:cubicBezTo>
                <a:lnTo>
                  <a:pt x="0" y="64395"/>
                </a:lnTo>
                <a:cubicBezTo>
                  <a:pt x="0" y="28831"/>
                  <a:pt x="28831" y="0"/>
                  <a:pt x="6439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A07C30-36D2-4C0C-A392-4DE15AFD24DF}"/>
              </a:ext>
            </a:extLst>
          </p:cNvPr>
          <p:cNvSpPr txBox="1"/>
          <p:nvPr userDrawn="1"/>
        </p:nvSpPr>
        <p:spPr>
          <a:xfrm>
            <a:off x="7640998" y="4450990"/>
            <a:ext cx="3054733" cy="7940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lvl="0">
              <a:lnSpc>
                <a:spcPts val="1400"/>
              </a:lnSpc>
              <a:defRPr/>
            </a:pPr>
            <a:r>
              <a:rPr lang="en-US" sz="1000">
                <a:solidFill>
                  <a:prstClr val="black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Our panel connects you to a social voting network of over 30 million consumers in 70+ countries. Advanced targeting capabilities including access to the Chinese marketplace.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E2F4D5-F737-4515-9A72-A958AAFBBF07}"/>
              </a:ext>
            </a:extLst>
          </p:cNvPr>
          <p:cNvSpPr txBox="1"/>
          <p:nvPr userDrawn="1"/>
        </p:nvSpPr>
        <p:spPr>
          <a:xfrm>
            <a:off x="7640997" y="2972681"/>
            <a:ext cx="3054734" cy="6144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lvl="0">
              <a:lnSpc>
                <a:spcPts val="1400"/>
              </a:lnSpc>
              <a:defRPr/>
            </a:pPr>
            <a:r>
              <a:rPr lang="en-US" sz="1000">
                <a:solidFill>
                  <a:prstClr val="black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Our end-to-end custom services and insight methodologies powered by Harris Interactive to support your brand strategy.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576C89-2A09-4F4F-8545-D7698EDBE775}"/>
              </a:ext>
            </a:extLst>
          </p:cNvPr>
          <p:cNvSpPr txBox="1"/>
          <p:nvPr userDrawn="1"/>
        </p:nvSpPr>
        <p:spPr>
          <a:xfrm>
            <a:off x="7640998" y="1421687"/>
            <a:ext cx="2948716" cy="6144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lvl="0">
              <a:lnSpc>
                <a:spcPts val="1400"/>
              </a:lnSpc>
              <a:defRPr/>
            </a:pPr>
            <a:r>
              <a:rPr lang="en-US" sz="1000">
                <a:solidFill>
                  <a:prstClr val="black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We provide cutting-edge research capabilities through our platform and ongoing tech innovation.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9BF12D-96CF-44E8-8DA8-66EAC431236B}"/>
              </a:ext>
            </a:extLst>
          </p:cNvPr>
          <p:cNvSpPr txBox="1"/>
          <p:nvPr userDrawn="1"/>
        </p:nvSpPr>
        <p:spPr>
          <a:xfrm>
            <a:off x="5612336" y="1442046"/>
            <a:ext cx="19933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Tomorrow’s technology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EE14CA8-F6CC-465E-A3B9-83A3345A1FC4}"/>
              </a:ext>
            </a:extLst>
          </p:cNvPr>
          <p:cNvSpPr txBox="1"/>
          <p:nvPr userDrawn="1"/>
        </p:nvSpPr>
        <p:spPr>
          <a:xfrm>
            <a:off x="5612336" y="3021665"/>
            <a:ext cx="21302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Service and methodology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5DFF25-293D-4BD7-81BB-D5A0A3CD4195}"/>
              </a:ext>
            </a:extLst>
          </p:cNvPr>
          <p:cNvSpPr txBox="1"/>
          <p:nvPr userDrawn="1"/>
        </p:nvSpPr>
        <p:spPr>
          <a:xfrm>
            <a:off x="5615386" y="4428830"/>
            <a:ext cx="18965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Toluna </a:t>
            </a:r>
            <a:b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</a:b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Influencers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panel</a:t>
            </a:r>
          </a:p>
        </p:txBody>
      </p:sp>
    </p:spTree>
    <p:extLst>
      <p:ext uri="{BB962C8B-B14F-4D97-AF65-F5344CB8AC3E}">
        <p14:creationId xmlns:p14="http://schemas.microsoft.com/office/powerpoint/2010/main" val="25546068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1">
            <a:extLst>
              <a:ext uri="{FF2B5EF4-FFF2-40B4-BE49-F238E27FC236}">
                <a16:creationId xmlns:a16="http://schemas.microsoft.com/office/drawing/2014/main" id="{061BCF7D-8A03-4751-B4FE-BFB61320C6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oogle Shape;483;p43">
            <a:extLst>
              <a:ext uri="{FF2B5EF4-FFF2-40B4-BE49-F238E27FC236}">
                <a16:creationId xmlns:a16="http://schemas.microsoft.com/office/drawing/2014/main" id="{82580168-92D2-432B-A7F6-48BE713715C8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Footer Placeholder 4">
            <a:extLst>
              <a:ext uri="{FF2B5EF4-FFF2-40B4-BE49-F238E27FC236}">
                <a16:creationId xmlns:a16="http://schemas.microsoft.com/office/drawing/2014/main" id="{F6FF50B9-500A-4ADB-BC69-E5E7656385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2231043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71">
            <a:extLst>
              <a:ext uri="{FF2B5EF4-FFF2-40B4-BE49-F238E27FC236}">
                <a16:creationId xmlns:a16="http://schemas.microsoft.com/office/drawing/2014/main" id="{5E209763-62E1-4165-A938-997D6C1EAC4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2" name="Google Shape;483;p43">
            <a:extLst>
              <a:ext uri="{FF2B5EF4-FFF2-40B4-BE49-F238E27FC236}">
                <a16:creationId xmlns:a16="http://schemas.microsoft.com/office/drawing/2014/main" id="{AF34BADC-60F7-471C-9B68-8CBB2A67F76F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Footer Placeholder 4">
            <a:extLst>
              <a:ext uri="{FF2B5EF4-FFF2-40B4-BE49-F238E27FC236}">
                <a16:creationId xmlns:a16="http://schemas.microsoft.com/office/drawing/2014/main" id="{4C942867-FC4E-4B95-82EB-174180A9B1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39679857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8">
            <a:extLst>
              <a:ext uri="{FF2B5EF4-FFF2-40B4-BE49-F238E27FC236}">
                <a16:creationId xmlns:a16="http://schemas.microsoft.com/office/drawing/2014/main" id="{B6D7474C-0DB4-4E5D-8400-A8C14637F932}"/>
              </a:ext>
            </a:extLst>
          </p:cNvPr>
          <p:cNvSpPr/>
          <p:nvPr userDrawn="1"/>
        </p:nvSpPr>
        <p:spPr>
          <a:xfrm rot="2700000">
            <a:off x="1896680" y="2433048"/>
            <a:ext cx="7248583" cy="5382960"/>
          </a:xfrm>
          <a:custGeom>
            <a:avLst/>
            <a:gdLst>
              <a:gd name="connsiteX0" fmla="*/ 1078736 w 2157862"/>
              <a:gd name="connsiteY0" fmla="*/ 0 h 1602472"/>
              <a:gd name="connsiteX1" fmla="*/ 992687 w 2157862"/>
              <a:gd name="connsiteY1" fmla="*/ 85923 h 1602472"/>
              <a:gd name="connsiteX2" fmla="*/ 870587 w 2157862"/>
              <a:gd name="connsiteY2" fmla="*/ 206907 h 1602472"/>
              <a:gd name="connsiteX3" fmla="*/ 784147 w 2157862"/>
              <a:gd name="connsiteY3" fmla="*/ 292830 h 1602472"/>
              <a:gd name="connsiteX4" fmla="*/ 0 w 2157862"/>
              <a:gd name="connsiteY4" fmla="*/ 1072683 h 1602472"/>
              <a:gd name="connsiteX5" fmla="*/ 294201 w 2157862"/>
              <a:gd name="connsiteY5" fmla="*/ 1365512 h 1602472"/>
              <a:gd name="connsiteX6" fmla="*/ 870587 w 2157862"/>
              <a:gd name="connsiteY6" fmla="*/ 792566 h 1602472"/>
              <a:gd name="connsiteX7" fmla="*/ 870587 w 2157862"/>
              <a:gd name="connsiteY7" fmla="*/ 1602472 h 1602472"/>
              <a:gd name="connsiteX8" fmla="*/ 1287275 w 2157862"/>
              <a:gd name="connsiteY8" fmla="*/ 1602472 h 1602472"/>
              <a:gd name="connsiteX9" fmla="*/ 1287275 w 2157862"/>
              <a:gd name="connsiteY9" fmla="*/ 792566 h 1602472"/>
              <a:gd name="connsiteX10" fmla="*/ 1863274 w 2157862"/>
              <a:gd name="connsiteY10" fmla="*/ 1365512 h 1602472"/>
              <a:gd name="connsiteX11" fmla="*/ 2157863 w 2157862"/>
              <a:gd name="connsiteY11" fmla="*/ 1072683 h 1602472"/>
              <a:gd name="connsiteX12" fmla="*/ 1373324 w 2157862"/>
              <a:gd name="connsiteY12" fmla="*/ 292830 h 1602472"/>
              <a:gd name="connsiteX13" fmla="*/ 1287275 w 2157862"/>
              <a:gd name="connsiteY13" fmla="*/ 206907 h 1602472"/>
              <a:gd name="connsiteX14" fmla="*/ 1165176 w 2157862"/>
              <a:gd name="connsiteY14" fmla="*/ 85923 h 1602472"/>
              <a:gd name="connsiteX15" fmla="*/ 1078736 w 2157862"/>
              <a:gd name="connsiteY15" fmla="*/ 0 h 160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7862" h="1602472">
                <a:moveTo>
                  <a:pt x="1078736" y="0"/>
                </a:moveTo>
                <a:lnTo>
                  <a:pt x="992687" y="85923"/>
                </a:lnTo>
                <a:lnTo>
                  <a:pt x="870587" y="206907"/>
                </a:lnTo>
                <a:lnTo>
                  <a:pt x="784147" y="292830"/>
                </a:lnTo>
                <a:lnTo>
                  <a:pt x="0" y="1072683"/>
                </a:lnTo>
                <a:lnTo>
                  <a:pt x="294201" y="1365512"/>
                </a:lnTo>
                <a:lnTo>
                  <a:pt x="870587" y="792566"/>
                </a:lnTo>
                <a:lnTo>
                  <a:pt x="870587" y="1602472"/>
                </a:lnTo>
                <a:lnTo>
                  <a:pt x="1287275" y="1602472"/>
                </a:lnTo>
                <a:lnTo>
                  <a:pt x="1287275" y="792566"/>
                </a:lnTo>
                <a:lnTo>
                  <a:pt x="1863274" y="1365512"/>
                </a:lnTo>
                <a:lnTo>
                  <a:pt x="2157863" y="1072683"/>
                </a:lnTo>
                <a:lnTo>
                  <a:pt x="1373324" y="292830"/>
                </a:lnTo>
                <a:lnTo>
                  <a:pt x="1287275" y="206907"/>
                </a:lnTo>
                <a:lnTo>
                  <a:pt x="1165176" y="85923"/>
                </a:lnTo>
                <a:lnTo>
                  <a:pt x="1078736" y="0"/>
                </a:lnTo>
                <a:close/>
              </a:path>
            </a:pathLst>
          </a:custGeom>
          <a:solidFill>
            <a:srgbClr val="003399">
              <a:alpha val="5000"/>
            </a:srgbClr>
          </a:solidFill>
          <a:ln w="3258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35">
            <a:extLst>
              <a:ext uri="{FF2B5EF4-FFF2-40B4-BE49-F238E27FC236}">
                <a16:creationId xmlns:a16="http://schemas.microsoft.com/office/drawing/2014/main" id="{209983E9-6C89-45CE-8E5A-9ECEE462C9C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oogle Shape;483;p43">
            <a:extLst>
              <a:ext uri="{FF2B5EF4-FFF2-40B4-BE49-F238E27FC236}">
                <a16:creationId xmlns:a16="http://schemas.microsoft.com/office/drawing/2014/main" id="{7D2958DF-63A7-4A7E-B973-02CA8FBB19B4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850293C6-3121-4301-AD91-A3BA9C8305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86646868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5">
            <a:extLst>
              <a:ext uri="{FF2B5EF4-FFF2-40B4-BE49-F238E27FC236}">
                <a16:creationId xmlns:a16="http://schemas.microsoft.com/office/drawing/2014/main" id="{2DE50DBC-2958-46BE-938A-B86B33F2C07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Google Shape;483;p43">
            <a:extLst>
              <a:ext uri="{FF2B5EF4-FFF2-40B4-BE49-F238E27FC236}">
                <a16:creationId xmlns:a16="http://schemas.microsoft.com/office/drawing/2014/main" id="{8931FEE8-8EFE-4ED6-A602-9E8FE3648FFD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Footer Placeholder 4">
            <a:extLst>
              <a:ext uri="{FF2B5EF4-FFF2-40B4-BE49-F238E27FC236}">
                <a16:creationId xmlns:a16="http://schemas.microsoft.com/office/drawing/2014/main" id="{3A85A30A-DDE4-4FF0-97E3-D8208E12CB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60815832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5">
            <a:extLst>
              <a:ext uri="{FF2B5EF4-FFF2-40B4-BE49-F238E27FC236}">
                <a16:creationId xmlns:a16="http://schemas.microsoft.com/office/drawing/2014/main" id="{DA418899-50A0-409C-83FE-18444E27F6C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Google Shape;483;p43">
            <a:extLst>
              <a:ext uri="{FF2B5EF4-FFF2-40B4-BE49-F238E27FC236}">
                <a16:creationId xmlns:a16="http://schemas.microsoft.com/office/drawing/2014/main" id="{DE2336AC-AFBB-44E7-AEB7-66EAF8C3B65D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Footer Placeholder 4">
            <a:extLst>
              <a:ext uri="{FF2B5EF4-FFF2-40B4-BE49-F238E27FC236}">
                <a16:creationId xmlns:a16="http://schemas.microsoft.com/office/drawing/2014/main" id="{AECA4ADE-54EB-48FD-B76E-35FB6BFB2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940497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9CDB1E-1707-0943-90C0-0EF011A41F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320741" y="10773"/>
            <a:ext cx="6860147" cy="6858000"/>
          </a:xfrm>
          <a:prstGeom prst="rect">
            <a:avLst/>
          </a:prstGeom>
          <a:solidFill>
            <a:srgbClr val="8099CC"/>
          </a:solidFill>
        </p:spPr>
        <p:txBody>
          <a:bodyPr rIns="900000" anchor="ctr"/>
          <a:lstStyle>
            <a:lvl1pPr marL="1800" indent="0" algn="r">
              <a:buFont typeface="Arial" panose="020B0604020202020204" pitchFamily="34" charset="0"/>
              <a:buNone/>
              <a:defRPr b="0" i="0">
                <a:latin typeface="Century Gothic" panose="020B0502020202020204" pitchFamily="34" charset="0"/>
              </a:defRPr>
            </a:lvl1pPr>
          </a:lstStyle>
          <a:p>
            <a:r>
              <a:rPr lang="en-US"/>
              <a:t>Drag</a:t>
            </a:r>
            <a:br>
              <a:rPr lang="en-US"/>
            </a:br>
            <a:r>
              <a:rPr lang="en-US"/>
              <a:t>image</a:t>
            </a:r>
            <a:br>
              <a:rPr lang="en-US"/>
            </a:br>
            <a:r>
              <a:rPr lang="en-US"/>
              <a:t>here</a:t>
            </a:r>
          </a:p>
        </p:txBody>
      </p:sp>
      <p:sp>
        <p:nvSpPr>
          <p:cNvPr id="6" name="Google Shape;887;p185">
            <a:extLst>
              <a:ext uri="{FF2B5EF4-FFF2-40B4-BE49-F238E27FC236}">
                <a16:creationId xmlns:a16="http://schemas.microsoft.com/office/drawing/2014/main" id="{FDA9D07C-B869-E045-A4E3-598CB19201A3}"/>
              </a:ext>
            </a:extLst>
          </p:cNvPr>
          <p:cNvSpPr/>
          <p:nvPr userDrawn="1"/>
        </p:nvSpPr>
        <p:spPr>
          <a:xfrm rot="16200000">
            <a:off x="5629655" y="295655"/>
            <a:ext cx="932688" cy="12192002"/>
          </a:xfrm>
          <a:prstGeom prst="rect">
            <a:avLst/>
          </a:prstGeom>
          <a:gradFill>
            <a:gsLst>
              <a:gs pos="0">
                <a:schemeClr val="bg1">
                  <a:alpha val="26240"/>
                </a:schemeClr>
              </a:gs>
              <a:gs pos="100000">
                <a:srgbClr val="000000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Century Gothic" panose="020B0502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2A0C794-1ABD-6345-BB3E-5B30DDD182C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760456" cy="6868773"/>
          </a:xfrm>
          <a:custGeom>
            <a:avLst/>
            <a:gdLst>
              <a:gd name="connsiteX0" fmla="*/ 0 w 5916613"/>
              <a:gd name="connsiteY0" fmla="*/ 0 h 6858000"/>
              <a:gd name="connsiteX1" fmla="*/ 5916613 w 5916613"/>
              <a:gd name="connsiteY1" fmla="*/ 0 h 6858000"/>
              <a:gd name="connsiteX2" fmla="*/ 5916613 w 5916613"/>
              <a:gd name="connsiteY2" fmla="*/ 6858000 h 6858000"/>
              <a:gd name="connsiteX3" fmla="*/ 0 w 5916613"/>
              <a:gd name="connsiteY3" fmla="*/ 6858000 h 6858000"/>
              <a:gd name="connsiteX4" fmla="*/ 0 w 5916613"/>
              <a:gd name="connsiteY4" fmla="*/ 0 h 6858000"/>
              <a:gd name="connsiteX0" fmla="*/ 0 w 8824333"/>
              <a:gd name="connsiteY0" fmla="*/ 0 h 6858000"/>
              <a:gd name="connsiteX1" fmla="*/ 5916613 w 8824333"/>
              <a:gd name="connsiteY1" fmla="*/ 0 h 6858000"/>
              <a:gd name="connsiteX2" fmla="*/ 8824332 w 8824333"/>
              <a:gd name="connsiteY2" fmla="*/ 3427141 h 6858000"/>
              <a:gd name="connsiteX3" fmla="*/ 5916613 w 8824333"/>
              <a:gd name="connsiteY3" fmla="*/ 6858000 h 6858000"/>
              <a:gd name="connsiteX4" fmla="*/ 0 w 8824333"/>
              <a:gd name="connsiteY4" fmla="*/ 6858000 h 6858000"/>
              <a:gd name="connsiteX5" fmla="*/ 0 w 8824333"/>
              <a:gd name="connsiteY5" fmla="*/ 0 h 6858000"/>
              <a:gd name="connsiteX0" fmla="*/ 0 w 8973258"/>
              <a:gd name="connsiteY0" fmla="*/ 0 h 6858000"/>
              <a:gd name="connsiteX1" fmla="*/ 5916613 w 8973258"/>
              <a:gd name="connsiteY1" fmla="*/ 0 h 6858000"/>
              <a:gd name="connsiteX2" fmla="*/ 8824332 w 8973258"/>
              <a:gd name="connsiteY2" fmla="*/ 3427141 h 6858000"/>
              <a:gd name="connsiteX3" fmla="*/ 5916613 w 8973258"/>
              <a:gd name="connsiteY3" fmla="*/ 6858000 h 6858000"/>
              <a:gd name="connsiteX4" fmla="*/ 0 w 8973258"/>
              <a:gd name="connsiteY4" fmla="*/ 6858000 h 6858000"/>
              <a:gd name="connsiteX5" fmla="*/ 0 w 8973258"/>
              <a:gd name="connsiteY5" fmla="*/ 0 h 6858000"/>
              <a:gd name="connsiteX0" fmla="*/ 0 w 8824332"/>
              <a:gd name="connsiteY0" fmla="*/ 0 h 6858000"/>
              <a:gd name="connsiteX1" fmla="*/ 5916613 w 8824332"/>
              <a:gd name="connsiteY1" fmla="*/ 0 h 6858000"/>
              <a:gd name="connsiteX2" fmla="*/ 8824332 w 8824332"/>
              <a:gd name="connsiteY2" fmla="*/ 3427141 h 6858000"/>
              <a:gd name="connsiteX3" fmla="*/ 5916613 w 8824332"/>
              <a:gd name="connsiteY3" fmla="*/ 6858000 h 6858000"/>
              <a:gd name="connsiteX4" fmla="*/ 0 w 8824332"/>
              <a:gd name="connsiteY4" fmla="*/ 6858000 h 6858000"/>
              <a:gd name="connsiteX5" fmla="*/ 0 w 8824332"/>
              <a:gd name="connsiteY5" fmla="*/ 0 h 6858000"/>
              <a:gd name="connsiteX0" fmla="*/ 0 w 8824332"/>
              <a:gd name="connsiteY0" fmla="*/ 0 h 6858000"/>
              <a:gd name="connsiteX1" fmla="*/ 5916613 w 8824332"/>
              <a:gd name="connsiteY1" fmla="*/ 0 h 6858000"/>
              <a:gd name="connsiteX2" fmla="*/ 8824332 w 8824332"/>
              <a:gd name="connsiteY2" fmla="*/ 3427141 h 6858000"/>
              <a:gd name="connsiteX3" fmla="*/ 5916613 w 8824332"/>
              <a:gd name="connsiteY3" fmla="*/ 6858000 h 6858000"/>
              <a:gd name="connsiteX4" fmla="*/ 0 w 8824332"/>
              <a:gd name="connsiteY4" fmla="*/ 6858000 h 6858000"/>
              <a:gd name="connsiteX5" fmla="*/ 0 w 8824332"/>
              <a:gd name="connsiteY5" fmla="*/ 0 h 6858000"/>
              <a:gd name="connsiteX0" fmla="*/ 11 w 8824343"/>
              <a:gd name="connsiteY0" fmla="*/ 0 h 6858000"/>
              <a:gd name="connsiteX1" fmla="*/ 5916624 w 8824343"/>
              <a:gd name="connsiteY1" fmla="*/ 0 h 6858000"/>
              <a:gd name="connsiteX2" fmla="*/ 8824343 w 8824343"/>
              <a:gd name="connsiteY2" fmla="*/ 3427141 h 6858000"/>
              <a:gd name="connsiteX3" fmla="*/ 5916624 w 8824343"/>
              <a:gd name="connsiteY3" fmla="*/ 6858000 h 6858000"/>
              <a:gd name="connsiteX4" fmla="*/ 11 w 8824343"/>
              <a:gd name="connsiteY4" fmla="*/ 6858000 h 6858000"/>
              <a:gd name="connsiteX5" fmla="*/ 1406357 w 8824343"/>
              <a:gd name="connsiteY5" fmla="*/ 2185638 h 6858000"/>
              <a:gd name="connsiteX6" fmla="*/ 11 w 8824343"/>
              <a:gd name="connsiteY6" fmla="*/ 0 h 6858000"/>
              <a:gd name="connsiteX0" fmla="*/ 0 w 8824332"/>
              <a:gd name="connsiteY0" fmla="*/ 0 h 6858000"/>
              <a:gd name="connsiteX1" fmla="*/ 5916613 w 8824332"/>
              <a:gd name="connsiteY1" fmla="*/ 0 h 6858000"/>
              <a:gd name="connsiteX2" fmla="*/ 8824332 w 8824332"/>
              <a:gd name="connsiteY2" fmla="*/ 3427141 h 6858000"/>
              <a:gd name="connsiteX3" fmla="*/ 5916613 w 8824332"/>
              <a:gd name="connsiteY3" fmla="*/ 6858000 h 6858000"/>
              <a:gd name="connsiteX4" fmla="*/ 3224987 w 8824332"/>
              <a:gd name="connsiteY4" fmla="*/ 6783658 h 6858000"/>
              <a:gd name="connsiteX5" fmla="*/ 1406346 w 8824332"/>
              <a:gd name="connsiteY5" fmla="*/ 2185638 h 6858000"/>
              <a:gd name="connsiteX6" fmla="*/ 0 w 8824332"/>
              <a:gd name="connsiteY6" fmla="*/ 0 h 6858000"/>
              <a:gd name="connsiteX0" fmla="*/ 0 w 8824332"/>
              <a:gd name="connsiteY0" fmla="*/ 0 h 6872868"/>
              <a:gd name="connsiteX1" fmla="*/ 5916613 w 8824332"/>
              <a:gd name="connsiteY1" fmla="*/ 0 h 6872868"/>
              <a:gd name="connsiteX2" fmla="*/ 8824332 w 8824332"/>
              <a:gd name="connsiteY2" fmla="*/ 3427141 h 6872868"/>
              <a:gd name="connsiteX3" fmla="*/ 5916613 w 8824332"/>
              <a:gd name="connsiteY3" fmla="*/ 6858000 h 6872868"/>
              <a:gd name="connsiteX4" fmla="*/ 2943910 w 8824332"/>
              <a:gd name="connsiteY4" fmla="*/ 6872868 h 6872868"/>
              <a:gd name="connsiteX5" fmla="*/ 1406346 w 8824332"/>
              <a:gd name="connsiteY5" fmla="*/ 2185638 h 6872868"/>
              <a:gd name="connsiteX6" fmla="*/ 0 w 8824332"/>
              <a:gd name="connsiteY6" fmla="*/ 0 h 6872868"/>
              <a:gd name="connsiteX0" fmla="*/ 2121908 w 7417986"/>
              <a:gd name="connsiteY0" fmla="*/ 7435 h 6872868"/>
              <a:gd name="connsiteX1" fmla="*/ 4510267 w 7417986"/>
              <a:gd name="connsiteY1" fmla="*/ 0 h 6872868"/>
              <a:gd name="connsiteX2" fmla="*/ 7417986 w 7417986"/>
              <a:gd name="connsiteY2" fmla="*/ 3427141 h 6872868"/>
              <a:gd name="connsiteX3" fmla="*/ 4510267 w 7417986"/>
              <a:gd name="connsiteY3" fmla="*/ 6858000 h 6872868"/>
              <a:gd name="connsiteX4" fmla="*/ 1537564 w 7417986"/>
              <a:gd name="connsiteY4" fmla="*/ 6872868 h 6872868"/>
              <a:gd name="connsiteX5" fmla="*/ 0 w 7417986"/>
              <a:gd name="connsiteY5" fmla="*/ 2185638 h 6872868"/>
              <a:gd name="connsiteX6" fmla="*/ 2121908 w 7417986"/>
              <a:gd name="connsiteY6" fmla="*/ 7435 h 6872868"/>
              <a:gd name="connsiteX0" fmla="*/ 730766 w 6026844"/>
              <a:gd name="connsiteY0" fmla="*/ 7435 h 6872868"/>
              <a:gd name="connsiteX1" fmla="*/ 3119125 w 6026844"/>
              <a:gd name="connsiteY1" fmla="*/ 0 h 6872868"/>
              <a:gd name="connsiteX2" fmla="*/ 6026844 w 6026844"/>
              <a:gd name="connsiteY2" fmla="*/ 3427141 h 6872868"/>
              <a:gd name="connsiteX3" fmla="*/ 3119125 w 6026844"/>
              <a:gd name="connsiteY3" fmla="*/ 6858000 h 6872868"/>
              <a:gd name="connsiteX4" fmla="*/ 146422 w 6026844"/>
              <a:gd name="connsiteY4" fmla="*/ 6872868 h 6872868"/>
              <a:gd name="connsiteX5" fmla="*/ 730766 w 6026844"/>
              <a:gd name="connsiteY5" fmla="*/ 7435 h 6872868"/>
              <a:gd name="connsiteX0" fmla="*/ 336055 w 6216477"/>
              <a:gd name="connsiteY0" fmla="*/ 7435 h 6872868"/>
              <a:gd name="connsiteX1" fmla="*/ 3308758 w 6216477"/>
              <a:gd name="connsiteY1" fmla="*/ 0 h 6872868"/>
              <a:gd name="connsiteX2" fmla="*/ 6216477 w 6216477"/>
              <a:gd name="connsiteY2" fmla="*/ 3427141 h 6872868"/>
              <a:gd name="connsiteX3" fmla="*/ 3308758 w 6216477"/>
              <a:gd name="connsiteY3" fmla="*/ 6858000 h 6872868"/>
              <a:gd name="connsiteX4" fmla="*/ 336055 w 6216477"/>
              <a:gd name="connsiteY4" fmla="*/ 6872868 h 6872868"/>
              <a:gd name="connsiteX5" fmla="*/ 336055 w 6216477"/>
              <a:gd name="connsiteY5" fmla="*/ 7435 h 6872868"/>
              <a:gd name="connsiteX0" fmla="*/ 175255 w 6055677"/>
              <a:gd name="connsiteY0" fmla="*/ 7435 h 6872868"/>
              <a:gd name="connsiteX1" fmla="*/ 3147958 w 6055677"/>
              <a:gd name="connsiteY1" fmla="*/ 0 h 6872868"/>
              <a:gd name="connsiteX2" fmla="*/ 6055677 w 6055677"/>
              <a:gd name="connsiteY2" fmla="*/ 3427141 h 6872868"/>
              <a:gd name="connsiteX3" fmla="*/ 3147958 w 6055677"/>
              <a:gd name="connsiteY3" fmla="*/ 6858000 h 6872868"/>
              <a:gd name="connsiteX4" fmla="*/ 175255 w 6055677"/>
              <a:gd name="connsiteY4" fmla="*/ 6872868 h 6872868"/>
              <a:gd name="connsiteX5" fmla="*/ 175255 w 6055677"/>
              <a:gd name="connsiteY5" fmla="*/ 7435 h 6872868"/>
              <a:gd name="connsiteX0" fmla="*/ 1596 w 5882018"/>
              <a:gd name="connsiteY0" fmla="*/ 7435 h 6872868"/>
              <a:gd name="connsiteX1" fmla="*/ 2974299 w 5882018"/>
              <a:gd name="connsiteY1" fmla="*/ 0 h 6872868"/>
              <a:gd name="connsiteX2" fmla="*/ 5882018 w 5882018"/>
              <a:gd name="connsiteY2" fmla="*/ 3427141 h 6872868"/>
              <a:gd name="connsiteX3" fmla="*/ 2974299 w 5882018"/>
              <a:gd name="connsiteY3" fmla="*/ 6858000 h 6872868"/>
              <a:gd name="connsiteX4" fmla="*/ 1596 w 5882018"/>
              <a:gd name="connsiteY4" fmla="*/ 6872868 h 6872868"/>
              <a:gd name="connsiteX5" fmla="*/ 1596 w 5882018"/>
              <a:gd name="connsiteY5" fmla="*/ 7435 h 6872868"/>
              <a:gd name="connsiteX0" fmla="*/ 1596 w 5882018"/>
              <a:gd name="connsiteY0" fmla="*/ 0 h 6865433"/>
              <a:gd name="connsiteX1" fmla="*/ 2477458 w 5882018"/>
              <a:gd name="connsiteY1" fmla="*/ 5535 h 6865433"/>
              <a:gd name="connsiteX2" fmla="*/ 5882018 w 5882018"/>
              <a:gd name="connsiteY2" fmla="*/ 3419706 h 6865433"/>
              <a:gd name="connsiteX3" fmla="*/ 2974299 w 5882018"/>
              <a:gd name="connsiteY3" fmla="*/ 6850565 h 6865433"/>
              <a:gd name="connsiteX4" fmla="*/ 1596 w 5882018"/>
              <a:gd name="connsiteY4" fmla="*/ 6865433 h 6865433"/>
              <a:gd name="connsiteX5" fmla="*/ 1596 w 5882018"/>
              <a:gd name="connsiteY5" fmla="*/ 0 h 6865433"/>
              <a:gd name="connsiteX0" fmla="*/ 1596 w 5882018"/>
              <a:gd name="connsiteY0" fmla="*/ 0 h 6865433"/>
              <a:gd name="connsiteX1" fmla="*/ 2477458 w 5882018"/>
              <a:gd name="connsiteY1" fmla="*/ 5535 h 6865433"/>
              <a:gd name="connsiteX2" fmla="*/ 5882018 w 5882018"/>
              <a:gd name="connsiteY2" fmla="*/ 3419706 h 6865433"/>
              <a:gd name="connsiteX3" fmla="*/ 2477458 w 5882018"/>
              <a:gd name="connsiteY3" fmla="*/ 6857051 h 6865433"/>
              <a:gd name="connsiteX4" fmla="*/ 1596 w 5882018"/>
              <a:gd name="connsiteY4" fmla="*/ 6865433 h 6865433"/>
              <a:gd name="connsiteX5" fmla="*/ 1596 w 5882018"/>
              <a:gd name="connsiteY5" fmla="*/ 0 h 6865433"/>
              <a:gd name="connsiteX0" fmla="*/ 1596 w 5882018"/>
              <a:gd name="connsiteY0" fmla="*/ 0 h 6868774"/>
              <a:gd name="connsiteX1" fmla="*/ 2477458 w 5882018"/>
              <a:gd name="connsiteY1" fmla="*/ 5535 h 6868774"/>
              <a:gd name="connsiteX2" fmla="*/ 5882018 w 5882018"/>
              <a:gd name="connsiteY2" fmla="*/ 3419706 h 6868774"/>
              <a:gd name="connsiteX3" fmla="*/ 3631512 w 5882018"/>
              <a:gd name="connsiteY3" fmla="*/ 6868774 h 6868774"/>
              <a:gd name="connsiteX4" fmla="*/ 1596 w 5882018"/>
              <a:gd name="connsiteY4" fmla="*/ 6865433 h 6868774"/>
              <a:gd name="connsiteX5" fmla="*/ 1596 w 5882018"/>
              <a:gd name="connsiteY5" fmla="*/ 0 h 6868774"/>
              <a:gd name="connsiteX0" fmla="*/ 1596 w 5846809"/>
              <a:gd name="connsiteY0" fmla="*/ 0 h 6868774"/>
              <a:gd name="connsiteX1" fmla="*/ 2477458 w 5846809"/>
              <a:gd name="connsiteY1" fmla="*/ 5535 h 6868774"/>
              <a:gd name="connsiteX2" fmla="*/ 5846809 w 5846809"/>
              <a:gd name="connsiteY2" fmla="*/ 3437292 h 6868774"/>
              <a:gd name="connsiteX3" fmla="*/ 3631512 w 5846809"/>
              <a:gd name="connsiteY3" fmla="*/ 6868774 h 6868774"/>
              <a:gd name="connsiteX4" fmla="*/ 1596 w 5846809"/>
              <a:gd name="connsiteY4" fmla="*/ 6865433 h 6868774"/>
              <a:gd name="connsiteX5" fmla="*/ 1596 w 5846809"/>
              <a:gd name="connsiteY5" fmla="*/ 0 h 6868774"/>
              <a:gd name="connsiteX0" fmla="*/ 1596 w 5846809"/>
              <a:gd name="connsiteY0" fmla="*/ 0 h 6868774"/>
              <a:gd name="connsiteX1" fmla="*/ 3635424 w 5846809"/>
              <a:gd name="connsiteY1" fmla="*/ 11397 h 6868774"/>
              <a:gd name="connsiteX2" fmla="*/ 5846809 w 5846809"/>
              <a:gd name="connsiteY2" fmla="*/ 3437292 h 6868774"/>
              <a:gd name="connsiteX3" fmla="*/ 3631512 w 5846809"/>
              <a:gd name="connsiteY3" fmla="*/ 6868774 h 6868774"/>
              <a:gd name="connsiteX4" fmla="*/ 1596 w 5846809"/>
              <a:gd name="connsiteY4" fmla="*/ 6865433 h 6868774"/>
              <a:gd name="connsiteX5" fmla="*/ 1596 w 5846809"/>
              <a:gd name="connsiteY5" fmla="*/ 0 h 6868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6809" h="6868774">
                <a:moveTo>
                  <a:pt x="1596" y="0"/>
                </a:moveTo>
                <a:lnTo>
                  <a:pt x="3635424" y="11397"/>
                </a:lnTo>
                <a:lnTo>
                  <a:pt x="5846809" y="3437292"/>
                </a:lnTo>
                <a:lnTo>
                  <a:pt x="3631512" y="6868774"/>
                </a:lnTo>
                <a:lnTo>
                  <a:pt x="1596" y="6865433"/>
                </a:lnTo>
                <a:cubicBezTo>
                  <a:pt x="-4435" y="5716238"/>
                  <a:pt x="9125" y="1182649"/>
                  <a:pt x="1596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lIns="576000" rIns="576000" anchor="ctr"/>
          <a:lstStyle>
            <a:lvl1pPr marL="1800" indent="0" algn="l">
              <a:buFont typeface="Arial" panose="020B0604020202020204" pitchFamily="34" charset="0"/>
              <a:buNone/>
              <a:defRPr b="0" i="0">
                <a:solidFill>
                  <a:srgbClr val="00339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Drag </a:t>
            </a:r>
            <a:br>
              <a:rPr lang="en-US"/>
            </a:br>
            <a:r>
              <a:rPr lang="en-US"/>
              <a:t>image </a:t>
            </a:r>
            <a:br>
              <a:rPr lang="en-US"/>
            </a:br>
            <a:r>
              <a:rPr lang="en-US"/>
              <a:t>here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3036183-20A4-3C45-804B-B0B65AEC3C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2606431"/>
            <a:ext cx="5329238" cy="13680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Section title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97D79B-266B-9140-ADB2-79513EC189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02" y="6113817"/>
            <a:ext cx="1460500" cy="58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23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311;p3">
            <a:extLst>
              <a:ext uri="{FF2B5EF4-FFF2-40B4-BE49-F238E27FC236}">
                <a16:creationId xmlns:a16="http://schemas.microsoft.com/office/drawing/2014/main" id="{282D87B5-A4E5-43D1-B933-316829E296BC}"/>
              </a:ext>
            </a:extLst>
          </p:cNvPr>
          <p:cNvSpPr/>
          <p:nvPr userDrawn="1"/>
        </p:nvSpPr>
        <p:spPr>
          <a:xfrm rot="10800000">
            <a:off x="7428124" y="-1491939"/>
            <a:ext cx="4689292" cy="4729997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19" name="Freeform 35">
            <a:extLst>
              <a:ext uri="{FF2B5EF4-FFF2-40B4-BE49-F238E27FC236}">
                <a16:creationId xmlns:a16="http://schemas.microsoft.com/office/drawing/2014/main" id="{74B71226-FDD3-4907-AC1C-66C1B6D902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Google Shape;483;p43">
            <a:extLst>
              <a:ext uri="{FF2B5EF4-FFF2-40B4-BE49-F238E27FC236}">
                <a16:creationId xmlns:a16="http://schemas.microsoft.com/office/drawing/2014/main" id="{DC94CF78-CF83-4D89-B6BB-653DFF30D179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6F6B2D56-ADFB-4E93-9528-56F1FFA4DF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334929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35">
            <a:extLst>
              <a:ext uri="{FF2B5EF4-FFF2-40B4-BE49-F238E27FC236}">
                <a16:creationId xmlns:a16="http://schemas.microsoft.com/office/drawing/2014/main" id="{BCD126E0-0A06-43C5-A1BB-E78B5B0036F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3" name="Google Shape;483;p43">
            <a:extLst>
              <a:ext uri="{FF2B5EF4-FFF2-40B4-BE49-F238E27FC236}">
                <a16:creationId xmlns:a16="http://schemas.microsoft.com/office/drawing/2014/main" id="{12654994-2B53-47A9-B5FA-F1AF86AEFF57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64F77178-B184-43CA-8A4E-071E270D0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39207959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35">
            <a:extLst>
              <a:ext uri="{FF2B5EF4-FFF2-40B4-BE49-F238E27FC236}">
                <a16:creationId xmlns:a16="http://schemas.microsoft.com/office/drawing/2014/main" id="{D24666C8-3897-4927-97B6-D9F81A80BA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9" name="Google Shape;170;p30">
            <a:extLst>
              <a:ext uri="{FF2B5EF4-FFF2-40B4-BE49-F238E27FC236}">
                <a16:creationId xmlns:a16="http://schemas.microsoft.com/office/drawing/2014/main" id="{06AF87DB-13C6-469D-BC1B-503539703161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834" y="6476353"/>
            <a:ext cx="1862766" cy="21802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5101BC68-927C-433C-B1CF-8BD84A2A74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0777499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E5D5882-D22A-44FB-83CB-974084D270BC}"/>
              </a:ext>
            </a:extLst>
          </p:cNvPr>
          <p:cNvSpPr/>
          <p:nvPr userDrawn="1"/>
        </p:nvSpPr>
        <p:spPr>
          <a:xfrm>
            <a:off x="168465" y="150471"/>
            <a:ext cx="7660139" cy="6290497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 35">
            <a:extLst>
              <a:ext uri="{FF2B5EF4-FFF2-40B4-BE49-F238E27FC236}">
                <a16:creationId xmlns:a16="http://schemas.microsoft.com/office/drawing/2014/main" id="{F1E6060F-ADDE-4282-939A-C0F5EF0AB08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Google Shape;170;p30">
            <a:extLst>
              <a:ext uri="{FF2B5EF4-FFF2-40B4-BE49-F238E27FC236}">
                <a16:creationId xmlns:a16="http://schemas.microsoft.com/office/drawing/2014/main" id="{F67C24D5-3A99-4593-AFF2-F78E3E150270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834" y="6476353"/>
            <a:ext cx="1862766" cy="21802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D30FBD00-7FE2-4269-B3C2-7D7468DF70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8367771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5">
            <a:extLst>
              <a:ext uri="{FF2B5EF4-FFF2-40B4-BE49-F238E27FC236}">
                <a16:creationId xmlns:a16="http://schemas.microsoft.com/office/drawing/2014/main" id="{31C5D269-A250-4CD6-8DA0-59658A830AF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Google Shape;483;p43">
            <a:extLst>
              <a:ext uri="{FF2B5EF4-FFF2-40B4-BE49-F238E27FC236}">
                <a16:creationId xmlns:a16="http://schemas.microsoft.com/office/drawing/2014/main" id="{28AC0FD3-7C69-48F3-93CA-6AD7B00E13EE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Footer Placeholder 4">
            <a:extLst>
              <a:ext uri="{FF2B5EF4-FFF2-40B4-BE49-F238E27FC236}">
                <a16:creationId xmlns:a16="http://schemas.microsoft.com/office/drawing/2014/main" id="{D928CA0C-55DF-4252-8606-18E3B5E7E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9981861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5">
            <a:extLst>
              <a:ext uri="{FF2B5EF4-FFF2-40B4-BE49-F238E27FC236}">
                <a16:creationId xmlns:a16="http://schemas.microsoft.com/office/drawing/2014/main" id="{BF5E1C4C-CC83-469D-9BD4-C9D6BF3F677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F9DB025-F823-4D63-993F-3C7083EF457E}"/>
              </a:ext>
            </a:extLst>
          </p:cNvPr>
          <p:cNvSpPr txBox="1">
            <a:spLocks/>
          </p:cNvSpPr>
          <p:nvPr userDrawn="1"/>
        </p:nvSpPr>
        <p:spPr>
          <a:xfrm>
            <a:off x="650060" y="776064"/>
            <a:ext cx="2759597" cy="16358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Global Respondent Access</a:t>
            </a:r>
          </a:p>
        </p:txBody>
      </p:sp>
      <p:pic>
        <p:nvPicPr>
          <p:cNvPr id="8" name="Google Shape;483;p43">
            <a:extLst>
              <a:ext uri="{FF2B5EF4-FFF2-40B4-BE49-F238E27FC236}">
                <a16:creationId xmlns:a16="http://schemas.microsoft.com/office/drawing/2014/main" id="{0264D1CD-4215-4F1E-87CB-9A18875B6A2A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479E134-F365-4F61-B3F8-86D1DC76482B}"/>
              </a:ext>
            </a:extLst>
          </p:cNvPr>
          <p:cNvGrpSpPr/>
          <p:nvPr userDrawn="1"/>
        </p:nvGrpSpPr>
        <p:grpSpPr>
          <a:xfrm>
            <a:off x="5554877" y="41997"/>
            <a:ext cx="6774004" cy="6774004"/>
            <a:chOff x="2885658" y="41997"/>
            <a:chExt cx="6774004" cy="677400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691F515-E94E-43A1-A0D3-617EFC06942A}"/>
                </a:ext>
              </a:extLst>
            </p:cNvPr>
            <p:cNvSpPr/>
            <p:nvPr/>
          </p:nvSpPr>
          <p:spPr>
            <a:xfrm>
              <a:off x="3802333" y="958672"/>
              <a:ext cx="4940654" cy="494065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309B488-76E0-4433-A52C-BEF0E3354C94}"/>
                </a:ext>
              </a:extLst>
            </p:cNvPr>
            <p:cNvSpPr/>
            <p:nvPr/>
          </p:nvSpPr>
          <p:spPr>
            <a:xfrm>
              <a:off x="2885658" y="41997"/>
              <a:ext cx="6774004" cy="677400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F76985F-23E9-4B5E-97D0-41B25998336E}"/>
                </a:ext>
              </a:extLst>
            </p:cNvPr>
            <p:cNvSpPr/>
            <p:nvPr/>
          </p:nvSpPr>
          <p:spPr>
            <a:xfrm>
              <a:off x="4007675" y="1164014"/>
              <a:ext cx="4529970" cy="4529971"/>
            </a:xfrm>
            <a:prstGeom prst="ellipse">
              <a:avLst/>
            </a:prstGeom>
            <a:solidFill>
              <a:schemeClr val="bg1">
                <a:alpha val="57000"/>
              </a:schemeClr>
            </a:solidFill>
            <a:ln>
              <a:noFill/>
            </a:ln>
            <a:effectLst>
              <a:outerShdw blurRad="635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83986AFF-3C26-4D2D-889A-5B0616204B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8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6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1383" y="1600043"/>
            <a:ext cx="3657913" cy="3657913"/>
          </a:xfrm>
          <a:prstGeom prst="ellipse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2CCC4F2-7EE4-4E82-A18B-D31EA888C90E}"/>
              </a:ext>
            </a:extLst>
          </p:cNvPr>
          <p:cNvGrpSpPr/>
          <p:nvPr userDrawn="1"/>
        </p:nvGrpSpPr>
        <p:grpSpPr>
          <a:xfrm>
            <a:off x="7834059" y="3145889"/>
            <a:ext cx="2269611" cy="566220"/>
            <a:chOff x="977666" y="4650793"/>
            <a:chExt cx="2269611" cy="566220"/>
          </a:xfrm>
        </p:grpSpPr>
        <p:sp>
          <p:nvSpPr>
            <p:cNvPr id="16" name="Rounded Rectangle 529">
              <a:extLst>
                <a:ext uri="{FF2B5EF4-FFF2-40B4-BE49-F238E27FC236}">
                  <a16:creationId xmlns:a16="http://schemas.microsoft.com/office/drawing/2014/main" id="{B51BF781-1A8E-43AD-B5AB-59E495BEA113}"/>
                </a:ext>
              </a:extLst>
            </p:cNvPr>
            <p:cNvSpPr/>
            <p:nvPr/>
          </p:nvSpPr>
          <p:spPr>
            <a:xfrm>
              <a:off x="977666" y="4650793"/>
              <a:ext cx="2269611" cy="566220"/>
            </a:xfrm>
            <a:prstGeom prst="roundRect">
              <a:avLst>
                <a:gd name="adj" fmla="val 6958"/>
              </a:avLst>
            </a:prstGeom>
            <a:solidFill>
              <a:schemeClr val="bg1"/>
            </a:solidFill>
            <a:ln>
              <a:noFill/>
            </a:ln>
            <a:effectLst>
              <a:outerShdw blurRad="317500" dist="190500" dir="270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ts val="12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Members</a:t>
              </a:r>
            </a:p>
            <a:p>
              <a:pPr marL="0" marR="0" lvl="0" indent="0" algn="l" defTabSz="914400" rtl="0" eaLnBrk="1" fontAlgn="auto" latinLnBrk="0" hangingPunct="1">
                <a:lnSpc>
                  <a:spcPts val="12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W</a:t>
              </a:r>
              <a:r>
                <a:rPr kumimoji="0" lang="en-US" sz="1300" b="1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orldwide</a:t>
              </a:r>
              <a:endParaRPr kumimoji="0" lang="en-US" sz="13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17" name="Rounded Rectangle 530">
              <a:extLst>
                <a:ext uri="{FF2B5EF4-FFF2-40B4-BE49-F238E27FC236}">
                  <a16:creationId xmlns:a16="http://schemas.microsoft.com/office/drawing/2014/main" id="{CEBA8C98-6905-42BC-9A91-AAF01DD89CEB}"/>
                </a:ext>
              </a:extLst>
            </p:cNvPr>
            <p:cNvSpPr/>
            <p:nvPr/>
          </p:nvSpPr>
          <p:spPr>
            <a:xfrm>
              <a:off x="1035812" y="4711544"/>
              <a:ext cx="864300" cy="458940"/>
            </a:xfrm>
            <a:prstGeom prst="roundRect">
              <a:avLst>
                <a:gd name="adj" fmla="val 0"/>
              </a:avLst>
            </a:prstGeom>
            <a:solidFill>
              <a:srgbClr val="00339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6800" rIns="46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36.1m+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BC2073C-C489-4BFE-9DD2-23EB0A518EA1}"/>
              </a:ext>
            </a:extLst>
          </p:cNvPr>
          <p:cNvGrpSpPr/>
          <p:nvPr userDrawn="1"/>
        </p:nvGrpSpPr>
        <p:grpSpPr>
          <a:xfrm>
            <a:off x="3667885" y="1296662"/>
            <a:ext cx="2928697" cy="4278395"/>
            <a:chOff x="3667885" y="1296662"/>
            <a:chExt cx="2928697" cy="427839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B57B0F1-C1BF-4C2B-803F-9C2E5AE8C691}"/>
                </a:ext>
              </a:extLst>
            </p:cNvPr>
            <p:cNvGrpSpPr/>
            <p:nvPr/>
          </p:nvGrpSpPr>
          <p:grpSpPr>
            <a:xfrm>
              <a:off x="3670081" y="3147537"/>
              <a:ext cx="2404896" cy="566220"/>
              <a:chOff x="3906500" y="5334744"/>
              <a:chExt cx="2404896" cy="566220"/>
            </a:xfrm>
            <a:solidFill>
              <a:schemeClr val="bg1"/>
            </a:solidFill>
          </p:grpSpPr>
          <p:sp>
            <p:nvSpPr>
              <p:cNvPr id="37" name="Rounded Rectangle 66">
                <a:extLst>
                  <a:ext uri="{FF2B5EF4-FFF2-40B4-BE49-F238E27FC236}">
                    <a16:creationId xmlns:a16="http://schemas.microsoft.com/office/drawing/2014/main" id="{5E7920E3-39C7-442B-8E03-E7ED1D85E681}"/>
                  </a:ext>
                </a:extLst>
              </p:cNvPr>
              <p:cNvSpPr/>
              <p:nvPr/>
            </p:nvSpPr>
            <p:spPr>
              <a:xfrm>
                <a:off x="3906500" y="5334744"/>
                <a:ext cx="2404896" cy="56622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>
                <a:outerShdw blurRad="228600" dist="127000" dir="2700000" sx="102000" sy="102000" algn="ctr" rotWithShape="0">
                  <a:prstClr val="black">
                    <a:alpha val="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0" rIns="4680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Members in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North America</a:t>
                </a:r>
              </a:p>
            </p:txBody>
          </p:sp>
          <p:sp>
            <p:nvSpPr>
              <p:cNvPr id="38" name="Rounded Rectangle 67">
                <a:extLst>
                  <a:ext uri="{FF2B5EF4-FFF2-40B4-BE49-F238E27FC236}">
                    <a16:creationId xmlns:a16="http://schemas.microsoft.com/office/drawing/2014/main" id="{6C11CE4B-7AD5-48C5-9251-FFF5B4CA2737}"/>
                  </a:ext>
                </a:extLst>
              </p:cNvPr>
              <p:cNvSpPr/>
              <p:nvPr/>
            </p:nvSpPr>
            <p:spPr>
              <a:xfrm>
                <a:off x="3986237" y="5385970"/>
                <a:ext cx="962248" cy="45894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6800" rIns="468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7.6m+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BFD4744-C83F-4E52-841E-58A9B002DBBE}"/>
                </a:ext>
              </a:extLst>
            </p:cNvPr>
            <p:cNvGrpSpPr/>
            <p:nvPr/>
          </p:nvGrpSpPr>
          <p:grpSpPr>
            <a:xfrm>
              <a:off x="3861314" y="4079628"/>
              <a:ext cx="2404896" cy="566220"/>
              <a:chOff x="4428106" y="5338791"/>
              <a:chExt cx="2404896" cy="566220"/>
            </a:xfrm>
            <a:solidFill>
              <a:schemeClr val="bg1"/>
            </a:solidFill>
          </p:grpSpPr>
          <p:sp>
            <p:nvSpPr>
              <p:cNvPr id="35" name="Rounded Rectangle 64">
                <a:extLst>
                  <a:ext uri="{FF2B5EF4-FFF2-40B4-BE49-F238E27FC236}">
                    <a16:creationId xmlns:a16="http://schemas.microsoft.com/office/drawing/2014/main" id="{72BC4F85-932E-43CF-AD47-B5D2678EC924}"/>
                  </a:ext>
                </a:extLst>
              </p:cNvPr>
              <p:cNvSpPr/>
              <p:nvPr/>
            </p:nvSpPr>
            <p:spPr>
              <a:xfrm>
                <a:off x="4428106" y="5338791"/>
                <a:ext cx="2404896" cy="56622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>
                <a:outerShdw blurRad="228600" dist="127000" dir="2700000" sx="102000" sy="102000" algn="ctr" rotWithShape="0">
                  <a:prstClr val="black">
                    <a:alpha val="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0" rIns="4680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Members in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Latin America</a:t>
                </a:r>
              </a:p>
            </p:txBody>
          </p:sp>
          <p:sp>
            <p:nvSpPr>
              <p:cNvPr id="36" name="Rounded Rectangle 65">
                <a:extLst>
                  <a:ext uri="{FF2B5EF4-FFF2-40B4-BE49-F238E27FC236}">
                    <a16:creationId xmlns:a16="http://schemas.microsoft.com/office/drawing/2014/main" id="{FC79E4CD-901D-45C7-889B-0BAAF0EBDC93}"/>
                  </a:ext>
                </a:extLst>
              </p:cNvPr>
              <p:cNvSpPr/>
              <p:nvPr/>
            </p:nvSpPr>
            <p:spPr>
              <a:xfrm>
                <a:off x="4507843" y="5390017"/>
                <a:ext cx="962248" cy="45894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6800" rIns="468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3.2m+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11A2002-1810-4FCF-99C3-2C00589BB97C}"/>
                </a:ext>
              </a:extLst>
            </p:cNvPr>
            <p:cNvGrpSpPr/>
            <p:nvPr/>
          </p:nvGrpSpPr>
          <p:grpSpPr>
            <a:xfrm>
              <a:off x="3871744" y="2228460"/>
              <a:ext cx="2404897" cy="566220"/>
              <a:chOff x="4634482" y="2559579"/>
              <a:chExt cx="2404897" cy="566220"/>
            </a:xfrm>
            <a:solidFill>
              <a:schemeClr val="bg1"/>
            </a:solidFill>
          </p:grpSpPr>
          <p:sp>
            <p:nvSpPr>
              <p:cNvPr id="33" name="Rounded Rectangle 62">
                <a:extLst>
                  <a:ext uri="{FF2B5EF4-FFF2-40B4-BE49-F238E27FC236}">
                    <a16:creationId xmlns:a16="http://schemas.microsoft.com/office/drawing/2014/main" id="{E7490654-DCB1-4389-BAF1-86DBD09597E2}"/>
                  </a:ext>
                </a:extLst>
              </p:cNvPr>
              <p:cNvSpPr/>
              <p:nvPr/>
            </p:nvSpPr>
            <p:spPr>
              <a:xfrm>
                <a:off x="4634482" y="2559579"/>
                <a:ext cx="2404897" cy="56622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>
                <a:outerShdw blurRad="228600" dist="127000" dir="2700000" sx="102000" sy="102000" algn="ctr" rotWithShape="0">
                  <a:prstClr val="black">
                    <a:alpha val="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0" rIns="4680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Members in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Europe</a:t>
                </a:r>
              </a:p>
            </p:txBody>
          </p:sp>
          <p:sp>
            <p:nvSpPr>
              <p:cNvPr id="34" name="Rounded Rectangle 63">
                <a:extLst>
                  <a:ext uri="{FF2B5EF4-FFF2-40B4-BE49-F238E27FC236}">
                    <a16:creationId xmlns:a16="http://schemas.microsoft.com/office/drawing/2014/main" id="{94F639B5-54A1-4615-BFED-0FDDDD5A2058}"/>
                  </a:ext>
                </a:extLst>
              </p:cNvPr>
              <p:cNvSpPr/>
              <p:nvPr/>
            </p:nvSpPr>
            <p:spPr>
              <a:xfrm>
                <a:off x="4714219" y="2610805"/>
                <a:ext cx="962248" cy="45894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6800" rIns="468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10.7m+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0521420-55B3-440F-9D08-A07A689B85CA}"/>
                </a:ext>
              </a:extLst>
            </p:cNvPr>
            <p:cNvGrpSpPr/>
            <p:nvPr/>
          </p:nvGrpSpPr>
          <p:grpSpPr>
            <a:xfrm>
              <a:off x="4191685" y="5008837"/>
              <a:ext cx="2404897" cy="566220"/>
              <a:chOff x="4433298" y="3483867"/>
              <a:chExt cx="2404897" cy="566220"/>
            </a:xfrm>
            <a:solidFill>
              <a:schemeClr val="bg1"/>
            </a:solidFill>
          </p:grpSpPr>
          <p:sp>
            <p:nvSpPr>
              <p:cNvPr id="31" name="Rounded Rectangle 60">
                <a:extLst>
                  <a:ext uri="{FF2B5EF4-FFF2-40B4-BE49-F238E27FC236}">
                    <a16:creationId xmlns:a16="http://schemas.microsoft.com/office/drawing/2014/main" id="{44B112D3-416C-4886-AE0B-4CEE109384F9}"/>
                  </a:ext>
                </a:extLst>
              </p:cNvPr>
              <p:cNvSpPr/>
              <p:nvPr/>
            </p:nvSpPr>
            <p:spPr>
              <a:xfrm>
                <a:off x="4433298" y="3483867"/>
                <a:ext cx="2404897" cy="56622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>
                <a:outerShdw blurRad="228600" dist="127000" dir="2700000" sx="102000" sy="102000" algn="ctr" rotWithShape="0">
                  <a:prstClr val="black">
                    <a:alpha val="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0" rIns="4680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Members in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MENA</a:t>
                </a:r>
              </a:p>
            </p:txBody>
          </p:sp>
          <p:sp>
            <p:nvSpPr>
              <p:cNvPr id="32" name="Rounded Rectangle 61">
                <a:extLst>
                  <a:ext uri="{FF2B5EF4-FFF2-40B4-BE49-F238E27FC236}">
                    <a16:creationId xmlns:a16="http://schemas.microsoft.com/office/drawing/2014/main" id="{A635BF71-912D-43FE-BB27-6F061850FC48}"/>
                  </a:ext>
                </a:extLst>
              </p:cNvPr>
              <p:cNvSpPr/>
              <p:nvPr/>
            </p:nvSpPr>
            <p:spPr>
              <a:xfrm>
                <a:off x="4513035" y="3535093"/>
                <a:ext cx="962248" cy="45894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6800" rIns="468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1.3m+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6662D10-1442-4C2D-8C71-8B2BE5108ED6}"/>
                </a:ext>
              </a:extLst>
            </p:cNvPr>
            <p:cNvGrpSpPr/>
            <p:nvPr/>
          </p:nvGrpSpPr>
          <p:grpSpPr>
            <a:xfrm>
              <a:off x="4191685" y="1296662"/>
              <a:ext cx="2404897" cy="566220"/>
              <a:chOff x="4763671" y="699737"/>
              <a:chExt cx="2404897" cy="566220"/>
            </a:xfrm>
            <a:solidFill>
              <a:schemeClr val="bg1"/>
            </a:solidFill>
          </p:grpSpPr>
          <p:sp>
            <p:nvSpPr>
              <p:cNvPr id="29" name="Rounded Rectangle 58">
                <a:extLst>
                  <a:ext uri="{FF2B5EF4-FFF2-40B4-BE49-F238E27FC236}">
                    <a16:creationId xmlns:a16="http://schemas.microsoft.com/office/drawing/2014/main" id="{3A980D15-9F50-424D-AD83-39706CFAF985}"/>
                  </a:ext>
                </a:extLst>
              </p:cNvPr>
              <p:cNvSpPr/>
              <p:nvPr/>
            </p:nvSpPr>
            <p:spPr>
              <a:xfrm>
                <a:off x="4763671" y="699737"/>
                <a:ext cx="2404897" cy="56622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>
                <a:outerShdw blurRad="228600" dist="127000" dir="2700000" sx="102000" sy="102000" algn="ctr" rotWithShape="0">
                  <a:prstClr val="black">
                    <a:alpha val="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0" rIns="4680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Members in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12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Asia-Pacific</a:t>
                </a:r>
              </a:p>
            </p:txBody>
          </p:sp>
          <p:sp>
            <p:nvSpPr>
              <p:cNvPr id="30" name="Rounded Rectangle 59">
                <a:extLst>
                  <a:ext uri="{FF2B5EF4-FFF2-40B4-BE49-F238E27FC236}">
                    <a16:creationId xmlns:a16="http://schemas.microsoft.com/office/drawing/2014/main" id="{80D706F4-FB1D-4449-9E6A-B7DC06276261}"/>
                  </a:ext>
                </a:extLst>
              </p:cNvPr>
              <p:cNvSpPr/>
              <p:nvPr/>
            </p:nvSpPr>
            <p:spPr>
              <a:xfrm>
                <a:off x="4843408" y="750963"/>
                <a:ext cx="962248" cy="458940"/>
              </a:xfrm>
              <a:prstGeom prst="roundRect">
                <a:avLst>
                  <a:gd name="adj" fmla="val 6958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6800" rIns="468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13.3m+</a:t>
                </a:r>
              </a:p>
            </p:txBody>
          </p:sp>
        </p:grpSp>
        <p:sp>
          <p:nvSpPr>
            <p:cNvPr id="24" name="Rounded Rectangle 30">
              <a:extLst>
                <a:ext uri="{FF2B5EF4-FFF2-40B4-BE49-F238E27FC236}">
                  <a16:creationId xmlns:a16="http://schemas.microsoft.com/office/drawing/2014/main" id="{4A478954-2A65-45F7-AF23-E153D472F6A9}"/>
                </a:ext>
              </a:extLst>
            </p:cNvPr>
            <p:cNvSpPr/>
            <p:nvPr/>
          </p:nvSpPr>
          <p:spPr>
            <a:xfrm flipH="1">
              <a:off x="4189451" y="1297053"/>
              <a:ext cx="45719" cy="566220"/>
            </a:xfrm>
            <a:prstGeom prst="roundRect">
              <a:avLst/>
            </a:prstGeom>
            <a:solidFill>
              <a:srgbClr val="FFD1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5" name="Rounded Rectangle 31">
              <a:extLst>
                <a:ext uri="{FF2B5EF4-FFF2-40B4-BE49-F238E27FC236}">
                  <a16:creationId xmlns:a16="http://schemas.microsoft.com/office/drawing/2014/main" id="{0C8E8F74-D82F-438E-B63D-A1484867B127}"/>
                </a:ext>
              </a:extLst>
            </p:cNvPr>
            <p:cNvSpPr/>
            <p:nvPr/>
          </p:nvSpPr>
          <p:spPr>
            <a:xfrm flipH="1">
              <a:off x="3870181" y="2224704"/>
              <a:ext cx="45719" cy="566220"/>
            </a:xfrm>
            <a:prstGeom prst="roundRect">
              <a:avLst/>
            </a:prstGeom>
            <a:solidFill>
              <a:srgbClr val="E3004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6" name="Rounded Rectangle 32">
              <a:extLst>
                <a:ext uri="{FF2B5EF4-FFF2-40B4-BE49-F238E27FC236}">
                  <a16:creationId xmlns:a16="http://schemas.microsoft.com/office/drawing/2014/main" id="{20C8BC7E-B887-4C49-9AE8-9A2E4A3F49A3}"/>
                </a:ext>
              </a:extLst>
            </p:cNvPr>
            <p:cNvSpPr/>
            <p:nvPr/>
          </p:nvSpPr>
          <p:spPr>
            <a:xfrm flipH="1">
              <a:off x="3667885" y="3151873"/>
              <a:ext cx="45719" cy="566220"/>
            </a:xfrm>
            <a:prstGeom prst="roundRect">
              <a:avLst/>
            </a:prstGeom>
            <a:solidFill>
              <a:srgbClr val="4AFF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7" name="Rounded Rectangle 33">
              <a:extLst>
                <a:ext uri="{FF2B5EF4-FFF2-40B4-BE49-F238E27FC236}">
                  <a16:creationId xmlns:a16="http://schemas.microsoft.com/office/drawing/2014/main" id="{20C52F45-EC56-4D40-B8BE-F542E2361E7B}"/>
                </a:ext>
              </a:extLst>
            </p:cNvPr>
            <p:cNvSpPr/>
            <p:nvPr/>
          </p:nvSpPr>
          <p:spPr>
            <a:xfrm flipH="1">
              <a:off x="3858637" y="4079627"/>
              <a:ext cx="45719" cy="566220"/>
            </a:xfrm>
            <a:prstGeom prst="roundRect">
              <a:avLst/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8" name="Rounded Rectangle 34">
              <a:extLst>
                <a:ext uri="{FF2B5EF4-FFF2-40B4-BE49-F238E27FC236}">
                  <a16:creationId xmlns:a16="http://schemas.microsoft.com/office/drawing/2014/main" id="{E44BA46E-6495-4AB8-A43A-6BC6836CBE56}"/>
                </a:ext>
              </a:extLst>
            </p:cNvPr>
            <p:cNvSpPr/>
            <p:nvPr/>
          </p:nvSpPr>
          <p:spPr>
            <a:xfrm flipH="1">
              <a:off x="4189451" y="5008837"/>
              <a:ext cx="45719" cy="566220"/>
            </a:xfrm>
            <a:prstGeom prst="roundRect">
              <a:avLst/>
            </a:prstGeom>
            <a:solidFill>
              <a:srgbClr val="5E249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39" name="Footer Placeholder 4">
            <a:extLst>
              <a:ext uri="{FF2B5EF4-FFF2-40B4-BE49-F238E27FC236}">
                <a16:creationId xmlns:a16="http://schemas.microsoft.com/office/drawing/2014/main" id="{00050279-17FE-464D-9305-07CFCE2030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69340065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311;p3">
            <a:extLst>
              <a:ext uri="{FF2B5EF4-FFF2-40B4-BE49-F238E27FC236}">
                <a16:creationId xmlns:a16="http://schemas.microsoft.com/office/drawing/2014/main" id="{E04D1EE4-001A-4E28-BB74-AED0C696BD74}"/>
              </a:ext>
            </a:extLst>
          </p:cNvPr>
          <p:cNvSpPr/>
          <p:nvPr userDrawn="1"/>
        </p:nvSpPr>
        <p:spPr>
          <a:xfrm>
            <a:off x="2474447" y="3298138"/>
            <a:ext cx="2814089" cy="2838519"/>
          </a:xfrm>
          <a:custGeom>
            <a:avLst/>
            <a:gdLst/>
            <a:ahLst/>
            <a:cxnLst/>
            <a:rect l="l" t="t" r="r" b="b"/>
            <a:pathLst>
              <a:path w="2948940" h="2948940" extrusionOk="0">
                <a:moveTo>
                  <a:pt x="2948475" y="0"/>
                </a:moveTo>
                <a:lnTo>
                  <a:pt x="2713100" y="0"/>
                </a:lnTo>
                <a:lnTo>
                  <a:pt x="0" y="0"/>
                </a:lnTo>
                <a:lnTo>
                  <a:pt x="0" y="804949"/>
                </a:lnTo>
                <a:lnTo>
                  <a:pt x="1574705" y="804949"/>
                </a:lnTo>
                <a:lnTo>
                  <a:pt x="461766" y="1918936"/>
                </a:lnTo>
                <a:lnTo>
                  <a:pt x="1031340" y="2488510"/>
                </a:lnTo>
                <a:lnTo>
                  <a:pt x="2143526" y="1375277"/>
                </a:lnTo>
                <a:lnTo>
                  <a:pt x="2143526" y="2948475"/>
                </a:lnTo>
                <a:lnTo>
                  <a:pt x="2948475" y="2948475"/>
                </a:lnTo>
                <a:lnTo>
                  <a:pt x="2948475" y="0"/>
                </a:lnTo>
                <a:close/>
              </a:path>
            </a:pathLst>
          </a:custGeom>
          <a:solidFill>
            <a:srgbClr val="003399">
              <a:alpha val="400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07CBD25E-7035-40BD-916A-2E6B0CE9987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Google Shape;483;p43">
            <a:extLst>
              <a:ext uri="{FF2B5EF4-FFF2-40B4-BE49-F238E27FC236}">
                <a16:creationId xmlns:a16="http://schemas.microsoft.com/office/drawing/2014/main" id="{4FBED902-7DA1-4067-BD62-0FA712F19AA9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C7B4E-3316-42EA-9436-004FC42AE2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13351" y="2286646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42BDAB-E4B4-457E-950E-688FC6A5FF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13060" y="3298138"/>
            <a:ext cx="2189403" cy="22978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4A6AD4DD-3AB6-4660-8E92-C22D65ABC0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13061" y="296255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101B0530-E81F-4DD3-85AE-468682356CE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3877" y="2286646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XXXX%</a:t>
            </a:r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5015EACA-6B4E-48AC-9D5B-4052BBE4D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43586" y="3298138"/>
            <a:ext cx="2189403" cy="22978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93BC72A3-8FE6-4EF6-BE59-AC8FFCB95F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43587" y="296255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D970E942-9B12-4561-B949-BE93A0C8A08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2856" y="2286646"/>
            <a:ext cx="1864093" cy="404952"/>
          </a:xfrm>
        </p:spPr>
        <p:txBody>
          <a:bodyPr lIns="0" tIns="0" rIns="0" bIns="108000">
            <a:noAutofit/>
          </a:bodyPr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b="1">
                <a:solidFill>
                  <a:schemeClr val="accent1"/>
                </a:solidFill>
              </a:defRPr>
            </a:lvl2pPr>
            <a:lvl3pPr marL="914400" indent="0">
              <a:buNone/>
              <a:defRPr b="1">
                <a:solidFill>
                  <a:schemeClr val="accent1"/>
                </a:solidFill>
              </a:defRPr>
            </a:lvl3pPr>
            <a:lvl4pPr marL="1371600" indent="0">
              <a:buNone/>
              <a:defRPr b="1">
                <a:solidFill>
                  <a:schemeClr val="accent1"/>
                </a:solidFill>
              </a:defRPr>
            </a:lvl4pPr>
            <a:lvl5pPr marL="1828800" indent="0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XXXX%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49E002E0-B436-46D0-8DF3-7480E4D22D2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72565" y="3298138"/>
            <a:ext cx="2189403" cy="22978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1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a description</a:t>
            </a:r>
          </a:p>
        </p:txBody>
      </p:sp>
      <p:sp>
        <p:nvSpPr>
          <p:cNvPr id="65" name="Text Placeholder 7">
            <a:extLst>
              <a:ext uri="{FF2B5EF4-FFF2-40B4-BE49-F238E27FC236}">
                <a16:creationId xmlns:a16="http://schemas.microsoft.com/office/drawing/2014/main" id="{4BBABDD1-7FE8-40BF-A4AE-D71F5183D78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072566" y="296255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70" name="Text Placeholder 2">
            <a:extLst>
              <a:ext uri="{FF2B5EF4-FFF2-40B4-BE49-F238E27FC236}">
                <a16:creationId xmlns:a16="http://schemas.microsoft.com/office/drawing/2014/main" id="{AEDD8C21-4E47-4A42-A4FD-6C983FBA85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3061" y="694158"/>
            <a:ext cx="4599493" cy="62841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/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74" name="Text Placeholder 7">
            <a:extLst>
              <a:ext uri="{FF2B5EF4-FFF2-40B4-BE49-F238E27FC236}">
                <a16:creationId xmlns:a16="http://schemas.microsoft.com/office/drawing/2014/main" id="{90A513AA-A2FC-463D-93FE-E946D843B1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3061" y="57212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5" name="Text Placeholder 7">
            <a:extLst>
              <a:ext uri="{FF2B5EF4-FFF2-40B4-BE49-F238E27FC236}">
                <a16:creationId xmlns:a16="http://schemas.microsoft.com/office/drawing/2014/main" id="{97370FBC-FF64-4AED-9A22-99253F11B1C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43587" y="57212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6" name="Text Placeholder 7">
            <a:extLst>
              <a:ext uri="{FF2B5EF4-FFF2-40B4-BE49-F238E27FC236}">
                <a16:creationId xmlns:a16="http://schemas.microsoft.com/office/drawing/2014/main" id="{5CC8FD18-90A5-4E2E-9917-EC318000366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072566" y="5721205"/>
            <a:ext cx="1864384" cy="210329"/>
          </a:xfrm>
        </p:spPr>
        <p:txBody>
          <a:bodyPr lIns="0" tIns="0" rIns="0" bIns="0" anchor="ctr">
            <a:normAutofit/>
          </a:bodyPr>
          <a:lstStyle>
            <a:lvl1pPr marL="0" indent="0">
              <a:buNone/>
              <a:defRPr sz="1050" b="1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9" name="Text Placeholder 3">
            <a:extLst>
              <a:ext uri="{FF2B5EF4-FFF2-40B4-BE49-F238E27FC236}">
                <a16:creationId xmlns:a16="http://schemas.microsoft.com/office/drawing/2014/main" id="{E46A7E6E-F67B-49BB-9A7B-960DB482BEF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013061" y="1331905"/>
            <a:ext cx="4599493" cy="546399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0" name="Picture Placeholder 4">
            <a:extLst>
              <a:ext uri="{FF2B5EF4-FFF2-40B4-BE49-F238E27FC236}">
                <a16:creationId xmlns:a16="http://schemas.microsoft.com/office/drawing/2014/main" id="{DBF3AD35-393C-40C5-A0DC-FB773532E5B7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21188" y="233363"/>
            <a:ext cx="3447792" cy="612490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  <a:p>
            <a:endParaRPr lang="en-US"/>
          </a:p>
          <a:p>
            <a:r>
              <a:rPr lang="en-US"/>
              <a:t>Click on icon to insert picture</a:t>
            </a:r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61CA4B25-4965-4637-95F2-65D4AB1CF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8616376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Numbers">
    <p:bg>
      <p:bgPr>
        <a:solidFill>
          <a:srgbClr val="F2F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>
            <a:extLst>
              <a:ext uri="{FF2B5EF4-FFF2-40B4-BE49-F238E27FC236}">
                <a16:creationId xmlns:a16="http://schemas.microsoft.com/office/drawing/2014/main" id="{07CBD25E-7035-40BD-916A-2E6B0CE9987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226142 w 12192000"/>
              <a:gd name="connsiteY5" fmla="*/ 222250 h 6858000"/>
              <a:gd name="connsiteX6" fmla="*/ 226142 w 12192000"/>
              <a:gd name="connsiteY6" fmla="*/ 343321 h 6858000"/>
              <a:gd name="connsiteX7" fmla="*/ 224883 w 12192000"/>
              <a:gd name="connsiteY7" fmla="*/ 349557 h 6858000"/>
              <a:gd name="connsiteX8" fmla="*/ 224883 w 12192000"/>
              <a:gd name="connsiteY8" fmla="*/ 6244791 h 6858000"/>
              <a:gd name="connsiteX9" fmla="*/ 226142 w 12192000"/>
              <a:gd name="connsiteY9" fmla="*/ 6251028 h 6858000"/>
              <a:gd name="connsiteX10" fmla="*/ 226142 w 12192000"/>
              <a:gd name="connsiteY10" fmla="*/ 6372224 h 6858000"/>
              <a:gd name="connsiteX11" fmla="*/ 11970327 w 12192000"/>
              <a:gd name="connsiteY11" fmla="*/ 6372224 h 6858000"/>
              <a:gd name="connsiteX12" fmla="*/ 11970327 w 12192000"/>
              <a:gd name="connsiteY12" fmla="*/ 222250 h 6858000"/>
              <a:gd name="connsiteX13" fmla="*/ 226142 w 12192000"/>
              <a:gd name="connsiteY13" fmla="*/ 222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26142" y="222250"/>
                </a:moveTo>
                <a:lnTo>
                  <a:pt x="226142" y="343321"/>
                </a:lnTo>
                <a:lnTo>
                  <a:pt x="224883" y="349557"/>
                </a:lnTo>
                <a:lnTo>
                  <a:pt x="224883" y="6244791"/>
                </a:lnTo>
                <a:lnTo>
                  <a:pt x="226142" y="6251028"/>
                </a:lnTo>
                <a:lnTo>
                  <a:pt x="226142" y="6372224"/>
                </a:lnTo>
                <a:lnTo>
                  <a:pt x="11970327" y="6372224"/>
                </a:lnTo>
                <a:lnTo>
                  <a:pt x="11970327" y="222250"/>
                </a:lnTo>
                <a:lnTo>
                  <a:pt x="226142" y="222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Google Shape;483;p43">
            <a:extLst>
              <a:ext uri="{FF2B5EF4-FFF2-40B4-BE49-F238E27FC236}">
                <a16:creationId xmlns:a16="http://schemas.microsoft.com/office/drawing/2014/main" id="{4FBED902-7DA1-4067-BD62-0FA712F19AA9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65" y="6440968"/>
            <a:ext cx="846825" cy="3394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32805-C5DE-4D61-83D0-552B8E331E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2735" y="1542526"/>
            <a:ext cx="3606650" cy="1346398"/>
          </a:xfrm>
        </p:spPr>
        <p:txBody>
          <a:bodyPr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9600" b="1">
                <a:solidFill>
                  <a:schemeClr val="tx2"/>
                </a:solidFill>
              </a:defRPr>
            </a:lvl1pPr>
            <a:lvl2pPr marL="457200" indent="0">
              <a:buNone/>
              <a:defRPr sz="3600" b="1"/>
            </a:lvl2pPr>
            <a:lvl3pPr marL="914400" indent="0">
              <a:buNone/>
              <a:defRPr sz="3600" b="1"/>
            </a:lvl3pPr>
            <a:lvl4pPr marL="1371600" indent="0">
              <a:buNone/>
              <a:defRPr sz="3600" b="1"/>
            </a:lvl4pPr>
            <a:lvl5pPr marL="1828800" indent="0">
              <a:buNone/>
              <a:defRPr sz="3600" b="1"/>
            </a:lvl5pPr>
          </a:lstStyle>
          <a:p>
            <a:pPr lvl="0"/>
            <a:r>
              <a:rPr lang="en-US"/>
              <a:t>XXX%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62BC9D4-B2E6-48FC-9B07-B8CB266BD3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2735" y="2966511"/>
            <a:ext cx="3606650" cy="26708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rgbClr val="000000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Click here to a description.</a:t>
            </a:r>
          </a:p>
        </p:txBody>
      </p:sp>
      <p:sp>
        <p:nvSpPr>
          <p:cNvPr id="15" name="Rounded Rectangle 48">
            <a:extLst>
              <a:ext uri="{FF2B5EF4-FFF2-40B4-BE49-F238E27FC236}">
                <a16:creationId xmlns:a16="http://schemas.microsoft.com/office/drawing/2014/main" id="{EAE7F16E-D70B-4A06-94AD-83DADE4AFC0D}"/>
              </a:ext>
            </a:extLst>
          </p:cNvPr>
          <p:cNvSpPr/>
          <p:nvPr userDrawn="1"/>
        </p:nvSpPr>
        <p:spPr>
          <a:xfrm>
            <a:off x="4667954" y="1001468"/>
            <a:ext cx="6677708" cy="4635851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hart Placeholder 7">
            <a:extLst>
              <a:ext uri="{FF2B5EF4-FFF2-40B4-BE49-F238E27FC236}">
                <a16:creationId xmlns:a16="http://schemas.microsoft.com/office/drawing/2014/main" id="{08209098-CF49-4C50-A622-C5C9093B313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936226" y="1291619"/>
            <a:ext cx="6151984" cy="40924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on icon to insert chart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9F8A7AE-A6F6-47ED-9ED7-F94101671F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03437" y="6437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1" cap="all" spc="200" baseline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062856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89460" cy="6858000"/>
          </a:xfrm>
          <a:custGeom>
            <a:avLst/>
            <a:gdLst/>
            <a:ahLst/>
            <a:cxnLst/>
            <a:rect l="l" t="t" r="r" b="b"/>
            <a:pathLst>
              <a:path w="12189460" h="6858000">
                <a:moveTo>
                  <a:pt x="12188952" y="0"/>
                </a:moveTo>
                <a:lnTo>
                  <a:pt x="0" y="0"/>
                </a:lnTo>
                <a:lnTo>
                  <a:pt x="0" y="6858000"/>
                </a:lnTo>
                <a:lnTo>
                  <a:pt x="12188952" y="6858000"/>
                </a:lnTo>
                <a:lnTo>
                  <a:pt x="12188952" y="0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 b="0" i="0">
              <a:latin typeface="Century Gothic" panose="020B0502020202020204" pitchFamily="34" charset="0"/>
            </a:endParaRPr>
          </a:p>
        </p:txBody>
      </p:sp>
      <p:sp>
        <p:nvSpPr>
          <p:cNvPr id="17" name="bg object 17"/>
          <p:cNvSpPr/>
          <p:nvPr/>
        </p:nvSpPr>
        <p:spPr>
          <a:xfrm>
            <a:off x="-7876" y="0"/>
            <a:ext cx="6388099" cy="6858000"/>
          </a:xfrm>
          <a:custGeom>
            <a:avLst/>
            <a:gdLst/>
            <a:ahLst/>
            <a:cxnLst/>
            <a:rect l="l" t="t" r="r" b="b"/>
            <a:pathLst>
              <a:path w="7026909" h="6858000">
                <a:moveTo>
                  <a:pt x="3605758" y="0"/>
                </a:moveTo>
                <a:lnTo>
                  <a:pt x="0" y="0"/>
                </a:lnTo>
                <a:lnTo>
                  <a:pt x="0" y="6858000"/>
                </a:lnTo>
                <a:lnTo>
                  <a:pt x="3620516" y="6858000"/>
                </a:lnTo>
                <a:lnTo>
                  <a:pt x="7026656" y="3429000"/>
                </a:lnTo>
                <a:lnTo>
                  <a:pt x="36057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b="0" i="0"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016439-4694-2743-9DB5-A83824A5F4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02" y="6113817"/>
            <a:ext cx="1460500" cy="58543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E9838CF-FDA0-8D4D-B88E-1215A07E81A1}"/>
              </a:ext>
            </a:extLst>
          </p:cNvPr>
          <p:cNvCxnSpPr/>
          <p:nvPr userDrawn="1"/>
        </p:nvCxnSpPr>
        <p:spPr>
          <a:xfrm>
            <a:off x="6272784" y="6327648"/>
            <a:ext cx="25328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519436E-2E71-7248-96FA-8FA58142B0E1}"/>
              </a:ext>
            </a:extLst>
          </p:cNvPr>
          <p:cNvCxnSpPr/>
          <p:nvPr userDrawn="1"/>
        </p:nvCxnSpPr>
        <p:spPr>
          <a:xfrm>
            <a:off x="9122664" y="6333744"/>
            <a:ext cx="25328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11C2E39-1807-2345-9DA0-4E0AF46D7864}"/>
              </a:ext>
            </a:extLst>
          </p:cNvPr>
          <p:cNvSpPr txBox="1"/>
          <p:nvPr userDrawn="1"/>
        </p:nvSpPr>
        <p:spPr>
          <a:xfrm>
            <a:off x="6190488" y="6391656"/>
            <a:ext cx="253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latin typeface="Century Gothic" panose="020B0502020202020204" pitchFamily="34" charset="0"/>
              </a:rPr>
              <a:t>Conscious Consumers: A Year of Change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E55AEA-98C8-2547-8689-4F6CDF67C9B6}"/>
              </a:ext>
            </a:extLst>
          </p:cNvPr>
          <p:cNvSpPr txBox="1"/>
          <p:nvPr userDrawn="1"/>
        </p:nvSpPr>
        <p:spPr>
          <a:xfrm>
            <a:off x="9049511" y="6388608"/>
            <a:ext cx="26488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latin typeface="Century Gothic" panose="020B0502020202020204" pitchFamily="34" charset="0"/>
              </a:rPr>
              <a:t>Wave 20 Global Barometer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3A68EC8-90FF-5F44-B98B-4C4FAAF2E452}"/>
              </a:ext>
            </a:extLst>
          </p:cNvPr>
          <p:cNvSpPr txBox="1"/>
          <p:nvPr userDrawn="1"/>
        </p:nvSpPr>
        <p:spPr>
          <a:xfrm>
            <a:off x="10518648" y="6385560"/>
            <a:ext cx="1255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923BE60-B4B8-2040-BF02-7628F001C891}" type="slidenum">
              <a:rPr lang="en-US" sz="1000" b="0" i="0" smtClean="0">
                <a:latin typeface="Century Gothic" panose="020B0502020202020204" pitchFamily="34" charset="0"/>
              </a:rPr>
              <a:t>‹#›</a:t>
            </a:fld>
            <a:endParaRPr lang="en-US" sz="1000" b="0" i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981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502;p61">
            <a:extLst>
              <a:ext uri="{FF2B5EF4-FFF2-40B4-BE49-F238E27FC236}">
                <a16:creationId xmlns:a16="http://schemas.microsoft.com/office/drawing/2014/main" id="{A50ED0B9-14F0-4EE0-8A0E-974300153D05}"/>
              </a:ext>
            </a:extLst>
          </p:cNvPr>
          <p:cNvSpPr txBox="1">
            <a:spLocks/>
          </p:cNvSpPr>
          <p:nvPr userDrawn="1"/>
        </p:nvSpPr>
        <p:spPr>
          <a:xfrm>
            <a:off x="1016163" y="2684219"/>
            <a:ext cx="6746298" cy="19795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1800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US" sz="4400" b="1">
                <a:solidFill>
                  <a:schemeClr val="bg1"/>
                </a:solidFill>
                <a:latin typeface="Century Gothic" panose="020B0502020202020204" pitchFamily="34" charset="0"/>
              </a:rPr>
              <a:t>Conscious Consumers</a:t>
            </a:r>
          </a:p>
          <a:p>
            <a:pPr algn="l">
              <a:lnSpc>
                <a:spcPct val="80000"/>
              </a:lnSpc>
            </a:pPr>
            <a:r>
              <a:rPr lang="en-US" sz="4400" b="0">
                <a:solidFill>
                  <a:schemeClr val="bg1"/>
                </a:solidFill>
                <a:latin typeface="Century Gothic" panose="020B0502020202020204" pitchFamily="34" charset="0"/>
              </a:rPr>
              <a:t>A Year of Change</a:t>
            </a:r>
          </a:p>
        </p:txBody>
      </p:sp>
      <p:pic>
        <p:nvPicPr>
          <p:cNvPr id="7" name="Google Shape;1425;p1">
            <a:extLst>
              <a:ext uri="{FF2B5EF4-FFF2-40B4-BE49-F238E27FC236}">
                <a16:creationId xmlns:a16="http://schemas.microsoft.com/office/drawing/2014/main" id="{D4BFC0F6-6FBA-4C23-937D-8737FE1E7A94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84"/>
          <a:stretch/>
        </p:blipFill>
        <p:spPr>
          <a:xfrm>
            <a:off x="1016163" y="1368064"/>
            <a:ext cx="1714715" cy="6379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5E343B7-CA50-4E2C-975A-4319A5C29A1C}"/>
              </a:ext>
            </a:extLst>
          </p:cNvPr>
          <p:cNvGrpSpPr/>
          <p:nvPr userDrawn="1"/>
        </p:nvGrpSpPr>
        <p:grpSpPr>
          <a:xfrm>
            <a:off x="7994166" y="-788"/>
            <a:ext cx="3876262" cy="4525518"/>
            <a:chOff x="7994166" y="-788"/>
            <a:chExt cx="3876262" cy="4525518"/>
          </a:xfrm>
        </p:grpSpPr>
        <p:sp>
          <p:nvSpPr>
            <p:cNvPr id="9" name="Freeform 2">
              <a:extLst>
                <a:ext uri="{FF2B5EF4-FFF2-40B4-BE49-F238E27FC236}">
                  <a16:creationId xmlns:a16="http://schemas.microsoft.com/office/drawing/2014/main" id="{8A2FFF60-6A12-4A58-84BB-B492EBD3BF0F}"/>
                </a:ext>
              </a:extLst>
            </p:cNvPr>
            <p:cNvSpPr/>
            <p:nvPr/>
          </p:nvSpPr>
          <p:spPr>
            <a:xfrm rot="2700000">
              <a:off x="9774331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/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8819110A-9C09-4DF2-8D2A-168A25FC608D}"/>
                </a:ext>
              </a:extLst>
            </p:cNvPr>
            <p:cNvSpPr/>
            <p:nvPr/>
          </p:nvSpPr>
          <p:spPr>
            <a:xfrm rot="2700000">
              <a:off x="9774331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915791F3-9885-49E4-98E5-F844151F78F6}"/>
                </a:ext>
              </a:extLst>
            </p:cNvPr>
            <p:cNvSpPr/>
            <p:nvPr/>
          </p:nvSpPr>
          <p:spPr>
            <a:xfrm rot="2700000">
              <a:off x="7684579" y="308799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6">
              <a:extLst>
                <a:ext uri="{FF2B5EF4-FFF2-40B4-BE49-F238E27FC236}">
                  <a16:creationId xmlns:a16="http://schemas.microsoft.com/office/drawing/2014/main" id="{EF04EBC6-43CB-4863-8424-E2A0703AEEB8}"/>
                </a:ext>
              </a:extLst>
            </p:cNvPr>
            <p:cNvSpPr/>
            <p:nvPr/>
          </p:nvSpPr>
          <p:spPr>
            <a:xfrm rot="2700000">
              <a:off x="7684579" y="2428633"/>
              <a:ext cx="2405684" cy="1786510"/>
            </a:xfrm>
            <a:custGeom>
              <a:avLst/>
              <a:gdLst>
                <a:gd name="connsiteX0" fmla="*/ 1078736 w 2157862"/>
                <a:gd name="connsiteY0" fmla="*/ 0 h 1602472"/>
                <a:gd name="connsiteX1" fmla="*/ 992687 w 2157862"/>
                <a:gd name="connsiteY1" fmla="*/ 85923 h 1602472"/>
                <a:gd name="connsiteX2" fmla="*/ 870587 w 2157862"/>
                <a:gd name="connsiteY2" fmla="*/ 206907 h 1602472"/>
                <a:gd name="connsiteX3" fmla="*/ 784147 w 2157862"/>
                <a:gd name="connsiteY3" fmla="*/ 292830 h 1602472"/>
                <a:gd name="connsiteX4" fmla="*/ 0 w 2157862"/>
                <a:gd name="connsiteY4" fmla="*/ 1072683 h 1602472"/>
                <a:gd name="connsiteX5" fmla="*/ 294201 w 2157862"/>
                <a:gd name="connsiteY5" fmla="*/ 1365512 h 1602472"/>
                <a:gd name="connsiteX6" fmla="*/ 870587 w 2157862"/>
                <a:gd name="connsiteY6" fmla="*/ 792566 h 1602472"/>
                <a:gd name="connsiteX7" fmla="*/ 870587 w 2157862"/>
                <a:gd name="connsiteY7" fmla="*/ 1602472 h 1602472"/>
                <a:gd name="connsiteX8" fmla="*/ 1287275 w 2157862"/>
                <a:gd name="connsiteY8" fmla="*/ 1602472 h 1602472"/>
                <a:gd name="connsiteX9" fmla="*/ 1287275 w 2157862"/>
                <a:gd name="connsiteY9" fmla="*/ 792566 h 1602472"/>
                <a:gd name="connsiteX10" fmla="*/ 1863274 w 2157862"/>
                <a:gd name="connsiteY10" fmla="*/ 1365512 h 1602472"/>
                <a:gd name="connsiteX11" fmla="*/ 2157863 w 2157862"/>
                <a:gd name="connsiteY11" fmla="*/ 1072683 h 1602472"/>
                <a:gd name="connsiteX12" fmla="*/ 1373324 w 2157862"/>
                <a:gd name="connsiteY12" fmla="*/ 292830 h 1602472"/>
                <a:gd name="connsiteX13" fmla="*/ 1287275 w 2157862"/>
                <a:gd name="connsiteY13" fmla="*/ 206907 h 1602472"/>
                <a:gd name="connsiteX14" fmla="*/ 1165176 w 2157862"/>
                <a:gd name="connsiteY14" fmla="*/ 85923 h 1602472"/>
                <a:gd name="connsiteX15" fmla="*/ 1078736 w 2157862"/>
                <a:gd name="connsiteY15" fmla="*/ 0 h 160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7862" h="1602472">
                  <a:moveTo>
                    <a:pt x="1078736" y="0"/>
                  </a:moveTo>
                  <a:lnTo>
                    <a:pt x="992687" y="85923"/>
                  </a:lnTo>
                  <a:lnTo>
                    <a:pt x="870587" y="206907"/>
                  </a:lnTo>
                  <a:lnTo>
                    <a:pt x="784147" y="292830"/>
                  </a:lnTo>
                  <a:lnTo>
                    <a:pt x="0" y="1072683"/>
                  </a:lnTo>
                  <a:lnTo>
                    <a:pt x="294201" y="1365512"/>
                  </a:lnTo>
                  <a:lnTo>
                    <a:pt x="870587" y="792566"/>
                  </a:lnTo>
                  <a:lnTo>
                    <a:pt x="870587" y="1602472"/>
                  </a:lnTo>
                  <a:lnTo>
                    <a:pt x="1287275" y="1602472"/>
                  </a:lnTo>
                  <a:lnTo>
                    <a:pt x="1287275" y="792566"/>
                  </a:lnTo>
                  <a:lnTo>
                    <a:pt x="1863274" y="1365512"/>
                  </a:lnTo>
                  <a:lnTo>
                    <a:pt x="2157863" y="1072683"/>
                  </a:lnTo>
                  <a:lnTo>
                    <a:pt x="1373324" y="292830"/>
                  </a:lnTo>
                  <a:lnTo>
                    <a:pt x="1287275" y="206907"/>
                  </a:lnTo>
                  <a:lnTo>
                    <a:pt x="1165176" y="85923"/>
                  </a:lnTo>
                  <a:lnTo>
                    <a:pt x="107873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25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079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image" Target="../media/image7.sv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8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45.xml"/><Relationship Id="rId34" Type="http://schemas.openxmlformats.org/officeDocument/2006/relationships/theme" Target="../theme/theme6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33" Type="http://schemas.openxmlformats.org/officeDocument/2006/relationships/slideLayout" Target="../slideLayouts/slideLayout57.xml"/><Relationship Id="rId38" Type="http://schemas.openxmlformats.org/officeDocument/2006/relationships/image" Target="../media/image7.svg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5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32" Type="http://schemas.openxmlformats.org/officeDocument/2006/relationships/slideLayout" Target="../slideLayouts/slideLayout56.xml"/><Relationship Id="rId37" Type="http://schemas.openxmlformats.org/officeDocument/2006/relationships/image" Target="../media/image6.png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36" Type="http://schemas.openxmlformats.org/officeDocument/2006/relationships/image" Target="../media/image13.png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31" Type="http://schemas.openxmlformats.org/officeDocument/2006/relationships/slideLayout" Target="../slideLayouts/slideLayout55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slideLayout" Target="../slideLayouts/slideLayout54.xml"/><Relationship Id="rId35" Type="http://schemas.openxmlformats.org/officeDocument/2006/relationships/image" Target="../media/image5.png"/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0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slideLayout" Target="../slideLayouts/slideLayout74.xml"/><Relationship Id="rId2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73.xml"/><Relationship Id="rId20" Type="http://schemas.openxmlformats.org/officeDocument/2006/relationships/slideLayout" Target="../slideLayouts/slideLayout77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24" Type="http://schemas.openxmlformats.org/officeDocument/2006/relationships/image" Target="../media/image7.svg"/><Relationship Id="rId5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72.xml"/><Relationship Id="rId23" Type="http://schemas.openxmlformats.org/officeDocument/2006/relationships/image" Target="../media/image6.png"/><Relationship Id="rId10" Type="http://schemas.openxmlformats.org/officeDocument/2006/relationships/slideLayout" Target="../slideLayouts/slideLayout67.xml"/><Relationship Id="rId19" Type="http://schemas.openxmlformats.org/officeDocument/2006/relationships/slideLayout" Target="../slideLayouts/slideLayout76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5C313D-63E4-9445-A2BF-5C84E861D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728663"/>
            <a:ext cx="10658475" cy="496887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/>
              <a:t>Add title here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F0C2A0-C681-45DE-98A3-6B6C5B3C93A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02" y="6106664"/>
            <a:ext cx="1460501" cy="58543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C553DEC-B6B1-B747-99C1-557B74D00BBA}"/>
              </a:ext>
            </a:extLst>
          </p:cNvPr>
          <p:cNvCxnSpPr/>
          <p:nvPr userDrawn="1"/>
        </p:nvCxnSpPr>
        <p:spPr>
          <a:xfrm>
            <a:off x="6272784" y="6327648"/>
            <a:ext cx="2532888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0D28E95-33DD-9F48-82A8-4E093DB12FA0}"/>
              </a:ext>
            </a:extLst>
          </p:cNvPr>
          <p:cNvCxnSpPr/>
          <p:nvPr userDrawn="1"/>
        </p:nvCxnSpPr>
        <p:spPr>
          <a:xfrm>
            <a:off x="9122664" y="6333744"/>
            <a:ext cx="2532888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BA3C5D4-0B14-254F-9C95-58FF65959DC4}"/>
              </a:ext>
            </a:extLst>
          </p:cNvPr>
          <p:cNvSpPr txBox="1"/>
          <p:nvPr userDrawn="1"/>
        </p:nvSpPr>
        <p:spPr>
          <a:xfrm>
            <a:off x="10518648" y="6385560"/>
            <a:ext cx="1255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923BE60-B4B8-2040-BF02-7628F001C891}" type="slidenum">
              <a:rPr lang="en-US" sz="1000" b="0" i="0" smtClean="0">
                <a:solidFill>
                  <a:schemeClr val="bg1"/>
                </a:solidFill>
                <a:latin typeface="Century Gothic" panose="020B0502020202020204" pitchFamily="34" charset="0"/>
              </a:rPr>
              <a:t>‹#›</a:t>
            </a:fld>
            <a:endParaRPr lang="en-US" sz="1000" b="0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B5DFC9-5702-FF49-92D9-7FBCFE473462}"/>
              </a:ext>
            </a:extLst>
          </p:cNvPr>
          <p:cNvSpPr txBox="1"/>
          <p:nvPr userDrawn="1"/>
        </p:nvSpPr>
        <p:spPr>
          <a:xfrm>
            <a:off x="6190488" y="6391656"/>
            <a:ext cx="253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solidFill>
                  <a:schemeClr val="bg1"/>
                </a:solidFill>
                <a:latin typeface="Century Gothic" panose="020B0502020202020204" pitchFamily="34" charset="0"/>
              </a:rPr>
              <a:t>Conscious Consumers: A Year of Change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502956-DBBB-5D4E-9ED5-41F1BA8E221F}"/>
              </a:ext>
            </a:extLst>
          </p:cNvPr>
          <p:cNvSpPr txBox="1"/>
          <p:nvPr userDrawn="1"/>
        </p:nvSpPr>
        <p:spPr>
          <a:xfrm>
            <a:off x="9049512" y="6388608"/>
            <a:ext cx="2345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solidFill>
                  <a:schemeClr val="bg1"/>
                </a:solidFill>
                <a:latin typeface="Century Gothic" panose="020B0502020202020204" pitchFamily="34" charset="0"/>
              </a:rPr>
              <a:t>Wave 20 Global Barometer</a:t>
            </a:r>
          </a:p>
        </p:txBody>
      </p:sp>
    </p:spTree>
    <p:extLst>
      <p:ext uri="{BB962C8B-B14F-4D97-AF65-F5344CB8AC3E}">
        <p14:creationId xmlns:p14="http://schemas.microsoft.com/office/powerpoint/2010/main" val="249053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500" b="0" i="0" kern="1200" spc="-100" baseline="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30400" indent="-228600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Clr>
          <a:srgbClr val="C00000"/>
        </a:buClr>
        <a:buFontTx/>
        <a:buBlip>
          <a:blip r:embed="rId4"/>
        </a:buBlip>
        <a:defRPr sz="2200" b="1" i="0" kern="1200" spc="-6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30400" indent="-228600" algn="l" defTabSz="914400" rtl="0" eaLnBrk="1" latinLnBrk="0" hangingPunct="1">
        <a:lnSpc>
          <a:spcPts val="2400"/>
        </a:lnSpc>
        <a:spcBef>
          <a:spcPts val="0"/>
        </a:spcBef>
        <a:spcAft>
          <a:spcPts val="1000"/>
        </a:spcAft>
        <a:buClr>
          <a:srgbClr val="C00000"/>
        </a:buClr>
        <a:buFontTx/>
        <a:buBlip>
          <a:blip r:embed="rId4"/>
        </a:buBlip>
        <a:defRPr sz="1800" b="0" i="0" kern="1200" spc="-6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30400" indent="-228600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Clr>
          <a:srgbClr val="C00000"/>
        </a:buClr>
        <a:buFontTx/>
        <a:buBlip>
          <a:blip r:embed="rId4"/>
        </a:buBlip>
        <a:defRPr sz="1600" b="0" i="0" kern="1200" spc="-6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30400" indent="-228600" algn="l" defTabSz="914400" rtl="0" eaLnBrk="1" latinLnBrk="0" hangingPunct="1">
        <a:lnSpc>
          <a:spcPts val="1800"/>
        </a:lnSpc>
        <a:spcBef>
          <a:spcPts val="0"/>
        </a:spcBef>
        <a:spcAft>
          <a:spcPts val="1000"/>
        </a:spcAft>
        <a:buClr>
          <a:srgbClr val="C00000"/>
        </a:buClr>
        <a:buFontTx/>
        <a:buBlip>
          <a:blip r:embed="rId4"/>
        </a:buBlip>
        <a:defRPr sz="1300" b="0" i="0" kern="1200" spc="-6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30400" indent="-228600" algn="l" defTabSz="914400" rtl="0" eaLnBrk="1" latinLnBrk="0" hangingPunct="1">
        <a:lnSpc>
          <a:spcPts val="1400"/>
        </a:lnSpc>
        <a:spcBef>
          <a:spcPts val="0"/>
        </a:spcBef>
        <a:spcAft>
          <a:spcPts val="1000"/>
        </a:spcAft>
        <a:buClr>
          <a:srgbClr val="C00000"/>
        </a:buClr>
        <a:buFontTx/>
        <a:buBlip>
          <a:blip r:embed="rId4"/>
        </a:buBlip>
        <a:defRPr sz="1000" b="0" i="0" kern="1200" spc="-6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3727">
          <p15:clr>
            <a:srgbClr val="F26B43"/>
          </p15:clr>
        </p15:guide>
        <p15:guide id="3" pos="2207">
          <p15:clr>
            <a:srgbClr val="F26B43"/>
          </p15:clr>
        </p15:guide>
        <p15:guide id="4" pos="1980">
          <p15:clr>
            <a:srgbClr val="F26B43"/>
          </p15:clr>
        </p15:guide>
        <p15:guide id="5" pos="483">
          <p15:clr>
            <a:srgbClr val="F26B43"/>
          </p15:clr>
        </p15:guide>
        <p15:guide id="6" pos="3953">
          <p15:clr>
            <a:srgbClr val="F26B43"/>
          </p15:clr>
        </p15:guide>
        <p15:guide id="7" pos="5473">
          <p15:clr>
            <a:srgbClr val="F26B43"/>
          </p15:clr>
        </p15:guide>
        <p15:guide id="8" pos="5700">
          <p15:clr>
            <a:srgbClr val="F26B43"/>
          </p15:clr>
        </p15:guide>
        <p15:guide id="9" pos="7197">
          <p15:clr>
            <a:srgbClr val="F26B43"/>
          </p15:clr>
        </p15:guide>
        <p15:guide id="10" orient="horz" pos="2024">
          <p15:clr>
            <a:srgbClr val="F26B43"/>
          </p15:clr>
        </p15:guide>
        <p15:guide id="11" orient="horz" pos="459">
          <p15:clr>
            <a:srgbClr val="F26B43"/>
          </p15:clr>
        </p15:guide>
        <p15:guide id="12" orient="horz" pos="358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F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7E08C85-E4C6-564E-B040-606A0874833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02" y="6106664"/>
            <a:ext cx="1460501" cy="585433"/>
          </a:xfrm>
          <a:prstGeom prst="rect">
            <a:avLst/>
          </a:prstGeom>
        </p:spPr>
      </p:pic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BA13449F-CA40-054C-B388-0C899F22A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728663"/>
            <a:ext cx="10658475" cy="496887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/>
              <a:t>Add title here</a:t>
            </a:r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6F62D0-2AFE-4441-B224-4E2431BBCEBB}"/>
              </a:ext>
            </a:extLst>
          </p:cNvPr>
          <p:cNvCxnSpPr/>
          <p:nvPr userDrawn="1"/>
        </p:nvCxnSpPr>
        <p:spPr>
          <a:xfrm>
            <a:off x="6272784" y="6327648"/>
            <a:ext cx="2532888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3A5ACCB-04C2-3748-B087-F8E4AE313203}"/>
              </a:ext>
            </a:extLst>
          </p:cNvPr>
          <p:cNvCxnSpPr/>
          <p:nvPr userDrawn="1"/>
        </p:nvCxnSpPr>
        <p:spPr>
          <a:xfrm>
            <a:off x="9122664" y="6333744"/>
            <a:ext cx="2532888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ADCC5AF-FB7E-9C4F-BF20-46F96FDDA05E}"/>
              </a:ext>
            </a:extLst>
          </p:cNvPr>
          <p:cNvSpPr txBox="1"/>
          <p:nvPr userDrawn="1"/>
        </p:nvSpPr>
        <p:spPr>
          <a:xfrm>
            <a:off x="10518648" y="6385560"/>
            <a:ext cx="1255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923BE60-B4B8-2040-BF02-7628F001C891}" type="slidenum">
              <a:rPr lang="en-US" sz="1000" b="0" i="0" smtClean="0">
                <a:solidFill>
                  <a:schemeClr val="bg1"/>
                </a:solidFill>
                <a:latin typeface="Century Gothic" panose="020B0502020202020204" pitchFamily="34" charset="0"/>
              </a:rPr>
              <a:t>‹#›</a:t>
            </a:fld>
            <a:endParaRPr lang="en-US" sz="1000" b="0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0B6DA0-3328-0A40-8E7C-D7EAF3212E08}"/>
              </a:ext>
            </a:extLst>
          </p:cNvPr>
          <p:cNvSpPr txBox="1"/>
          <p:nvPr userDrawn="1"/>
        </p:nvSpPr>
        <p:spPr>
          <a:xfrm>
            <a:off x="6190488" y="6391656"/>
            <a:ext cx="253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solidFill>
                  <a:schemeClr val="bg1"/>
                </a:solidFill>
                <a:latin typeface="Century Gothic" panose="020B0502020202020204" pitchFamily="34" charset="0"/>
              </a:rPr>
              <a:t>Conscious Consumers: A Year of Change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FE602C-E6F1-1740-B8FE-9A477C54DC03}"/>
              </a:ext>
            </a:extLst>
          </p:cNvPr>
          <p:cNvSpPr txBox="1"/>
          <p:nvPr userDrawn="1"/>
        </p:nvSpPr>
        <p:spPr>
          <a:xfrm>
            <a:off x="9049512" y="6388608"/>
            <a:ext cx="2345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solidFill>
                  <a:schemeClr val="bg1"/>
                </a:solidFill>
                <a:latin typeface="Century Gothic" panose="020B0502020202020204" pitchFamily="34" charset="0"/>
              </a:rPr>
              <a:t>Wave 20 Global Barometer</a:t>
            </a:r>
          </a:p>
        </p:txBody>
      </p:sp>
    </p:spTree>
    <p:extLst>
      <p:ext uri="{BB962C8B-B14F-4D97-AF65-F5344CB8AC3E}">
        <p14:creationId xmlns:p14="http://schemas.microsoft.com/office/powerpoint/2010/main" val="332470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850" r:id="rId2"/>
    <p:sldLayoutId id="2147483762" r:id="rId3"/>
    <p:sldLayoutId id="2147483947" r:id="rId4"/>
    <p:sldLayoutId id="2147483948" r:id="rId5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200" b="0" i="0" kern="1200" spc="-100" baseline="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30400" indent="-228600" algn="l" defTabSz="914400" rtl="0" eaLnBrk="1" latinLnBrk="0" hangingPunct="1">
        <a:lnSpc>
          <a:spcPts val="2600"/>
        </a:lnSpc>
        <a:spcBef>
          <a:spcPts val="0"/>
        </a:spcBef>
        <a:spcAft>
          <a:spcPts val="1000"/>
        </a:spcAft>
        <a:buClr>
          <a:srgbClr val="C00000"/>
        </a:buClr>
        <a:buFontTx/>
        <a:buBlip>
          <a:blip r:embed="rId8"/>
        </a:buBlip>
        <a:defRPr sz="2200" b="0" i="0" kern="1200" spc="-30" baseline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30400" indent="-228600" algn="l" defTabSz="914400" rtl="0" eaLnBrk="1" latinLnBrk="0" hangingPunct="1">
        <a:lnSpc>
          <a:spcPts val="2400"/>
        </a:lnSpc>
        <a:spcBef>
          <a:spcPts val="0"/>
        </a:spcBef>
        <a:spcAft>
          <a:spcPts val="1000"/>
        </a:spcAft>
        <a:buClr>
          <a:srgbClr val="C00000"/>
        </a:buClr>
        <a:buFontTx/>
        <a:buBlip>
          <a:blip r:embed="rId8"/>
        </a:buBlip>
        <a:defRPr sz="1800" b="0" i="0" kern="1200" spc="-30" baseline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30400" indent="-228600" algn="l" defTabSz="914400" rtl="0" eaLnBrk="1" latinLnBrk="0" hangingPunct="1">
        <a:lnSpc>
          <a:spcPts val="2200"/>
        </a:lnSpc>
        <a:spcBef>
          <a:spcPts val="0"/>
        </a:spcBef>
        <a:spcAft>
          <a:spcPts val="1000"/>
        </a:spcAft>
        <a:buClr>
          <a:srgbClr val="C00000"/>
        </a:buClr>
        <a:buFontTx/>
        <a:buBlip>
          <a:blip r:embed="rId8"/>
        </a:buBlip>
        <a:defRPr sz="1600" b="0" i="0" kern="1200" spc="-30" baseline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30400" indent="-228600" algn="l" defTabSz="914400" rtl="0" eaLnBrk="1" latinLnBrk="0" hangingPunct="1">
        <a:lnSpc>
          <a:spcPts val="1800"/>
        </a:lnSpc>
        <a:spcBef>
          <a:spcPts val="0"/>
        </a:spcBef>
        <a:spcAft>
          <a:spcPts val="1000"/>
        </a:spcAft>
        <a:buClr>
          <a:srgbClr val="C00000"/>
        </a:buClr>
        <a:buFontTx/>
        <a:buBlip>
          <a:blip r:embed="rId8"/>
        </a:buBlip>
        <a:defRPr sz="1300" b="0" i="0" kern="1200" spc="-30" baseline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30400" indent="-228600" algn="l" defTabSz="914400" rtl="0" eaLnBrk="1" latinLnBrk="0" hangingPunct="1">
        <a:lnSpc>
          <a:spcPts val="1400"/>
        </a:lnSpc>
        <a:spcBef>
          <a:spcPts val="0"/>
        </a:spcBef>
        <a:spcAft>
          <a:spcPts val="1000"/>
        </a:spcAft>
        <a:buClr>
          <a:srgbClr val="C00000"/>
        </a:buClr>
        <a:buFontTx/>
        <a:buBlip>
          <a:blip r:embed="rId8"/>
        </a:buBlip>
        <a:defRPr sz="1000" b="0" i="0" kern="1200" spc="-30" baseline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432">
          <p15:clr>
            <a:srgbClr val="F26B43"/>
          </p15:clr>
        </p15:guide>
        <p15:guide id="9" pos="7248">
          <p15:clr>
            <a:srgbClr val="F26B43"/>
          </p15:clr>
        </p15:guide>
        <p15:guide id="11" orient="horz" pos="432">
          <p15:clr>
            <a:srgbClr val="F26B43"/>
          </p15:clr>
        </p15:guide>
        <p15:guide id="12" orient="horz" pos="395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2BB461-F28A-F44F-803E-1ADCDD445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943" y="500062"/>
            <a:ext cx="10515600" cy="1325563"/>
          </a:xfrm>
          <a:prstGeom prst="rect">
            <a:avLst/>
          </a:prstGeom>
        </p:spPr>
        <p:txBody>
          <a:bodyPr vert="horz" lIns="0" tIns="0" rIns="0" bIns="180000" rtlCol="0" anchor="t" anchorCtr="0">
            <a:noAutofit/>
          </a:bodyPr>
          <a:lstStyle/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398B681-F210-B044-9D41-6F05C9E6B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943" y="1971303"/>
            <a:ext cx="10515600" cy="42056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788166-69E4-9747-86EF-8606A93D702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02" y="6106664"/>
            <a:ext cx="1460501" cy="585433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22D66B7-07D4-B945-96B3-A5D7ED15B417}"/>
              </a:ext>
            </a:extLst>
          </p:cNvPr>
          <p:cNvCxnSpPr/>
          <p:nvPr userDrawn="1"/>
        </p:nvCxnSpPr>
        <p:spPr>
          <a:xfrm>
            <a:off x="6272784" y="6327648"/>
            <a:ext cx="2532888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57FD191-286F-984A-896A-4533CD56D2D2}"/>
              </a:ext>
            </a:extLst>
          </p:cNvPr>
          <p:cNvCxnSpPr/>
          <p:nvPr userDrawn="1"/>
        </p:nvCxnSpPr>
        <p:spPr>
          <a:xfrm>
            <a:off x="9122664" y="6333744"/>
            <a:ext cx="2532888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910F267-2AD3-9645-BA2B-6A465A1DC862}"/>
              </a:ext>
            </a:extLst>
          </p:cNvPr>
          <p:cNvSpPr txBox="1"/>
          <p:nvPr userDrawn="1"/>
        </p:nvSpPr>
        <p:spPr>
          <a:xfrm>
            <a:off x="10518648" y="6385560"/>
            <a:ext cx="1255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923BE60-B4B8-2040-BF02-7628F001C891}" type="slidenum">
              <a:rPr lang="en-US" sz="1000" b="0" i="0" smtClean="0">
                <a:solidFill>
                  <a:schemeClr val="tx1"/>
                </a:solidFill>
                <a:latin typeface="Century Gothic" panose="020B0502020202020204" pitchFamily="34" charset="0"/>
              </a:rPr>
              <a:t>‹#›</a:t>
            </a:fld>
            <a:endParaRPr lang="en-US" sz="1000" b="0" i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D0AA5D-F92C-8B4A-A3B6-205174DD6D82}"/>
              </a:ext>
            </a:extLst>
          </p:cNvPr>
          <p:cNvSpPr txBox="1"/>
          <p:nvPr userDrawn="1"/>
        </p:nvSpPr>
        <p:spPr>
          <a:xfrm>
            <a:off x="6190488" y="6391656"/>
            <a:ext cx="253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latin typeface="Century Gothic" panose="020B0502020202020204" pitchFamily="34" charset="0"/>
              </a:rPr>
              <a:t>Conscious Consumers: A Year of Change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8467CB-7DED-4547-B129-7A269DD13720}"/>
              </a:ext>
            </a:extLst>
          </p:cNvPr>
          <p:cNvSpPr txBox="1"/>
          <p:nvPr userDrawn="1"/>
        </p:nvSpPr>
        <p:spPr>
          <a:xfrm>
            <a:off x="9049512" y="6388608"/>
            <a:ext cx="2345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solidFill>
                  <a:schemeClr val="tx1"/>
                </a:solidFill>
                <a:latin typeface="Century Gothic" panose="020B0502020202020204" pitchFamily="34" charset="0"/>
              </a:rPr>
              <a:t>Wave 20 Global Barometer</a:t>
            </a:r>
          </a:p>
        </p:txBody>
      </p:sp>
    </p:spTree>
    <p:extLst>
      <p:ext uri="{BB962C8B-B14F-4D97-AF65-F5344CB8AC3E}">
        <p14:creationId xmlns:p14="http://schemas.microsoft.com/office/powerpoint/2010/main" val="14521060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1000"/>
        </a:spcBef>
        <a:buFontTx/>
        <a:buBlip>
          <a:blip r:embed="rId4"/>
        </a:buBlip>
        <a:tabLst/>
        <a:defRPr sz="18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39750" indent="-269875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4"/>
        </a:buBlip>
        <a:tabLst/>
        <a:defRPr sz="18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763588" indent="-223838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4"/>
        </a:buBlip>
        <a:tabLst/>
        <a:defRPr sz="18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022350" indent="-258763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4"/>
        </a:buBlip>
        <a:tabLst>
          <a:tab pos="1643063" algn="l"/>
        </a:tabLst>
        <a:defRPr sz="18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246188" indent="-223838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4"/>
        </a:buBlip>
        <a:tabLst/>
        <a:defRPr sz="18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g object 16">
            <a:extLst>
              <a:ext uri="{FF2B5EF4-FFF2-40B4-BE49-F238E27FC236}">
                <a16:creationId xmlns:a16="http://schemas.microsoft.com/office/drawing/2014/main" id="{94BD3A3B-F281-384D-9EEE-AE24CA3B503F}"/>
              </a:ext>
            </a:extLst>
          </p:cNvPr>
          <p:cNvSpPr/>
          <p:nvPr userDrawn="1"/>
        </p:nvSpPr>
        <p:spPr>
          <a:xfrm>
            <a:off x="0" y="0"/>
            <a:ext cx="12189460" cy="6858000"/>
          </a:xfrm>
          <a:custGeom>
            <a:avLst/>
            <a:gdLst/>
            <a:ahLst/>
            <a:cxnLst/>
            <a:rect l="l" t="t" r="r" b="b"/>
            <a:pathLst>
              <a:path w="12189460" h="6858000">
                <a:moveTo>
                  <a:pt x="12188952" y="0"/>
                </a:moveTo>
                <a:lnTo>
                  <a:pt x="0" y="0"/>
                </a:lnTo>
                <a:lnTo>
                  <a:pt x="0" y="6858000"/>
                </a:lnTo>
                <a:lnTo>
                  <a:pt x="12188952" y="6858000"/>
                </a:lnTo>
                <a:lnTo>
                  <a:pt x="12188952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 b="0" i="0">
              <a:latin typeface="Century Gothic" panose="020B0502020202020204" pitchFamily="34" charset="0"/>
            </a:endParaRPr>
          </a:p>
        </p:txBody>
      </p:sp>
      <p:sp>
        <p:nvSpPr>
          <p:cNvPr id="25" name="Google Shape;25;p24"/>
          <p:cNvSpPr txBox="1">
            <a:spLocks noGrp="1"/>
          </p:cNvSpPr>
          <p:nvPr>
            <p:ph type="title"/>
          </p:nvPr>
        </p:nvSpPr>
        <p:spPr>
          <a:xfrm>
            <a:off x="576943" y="50006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1800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body" idx="1"/>
          </p:nvPr>
        </p:nvSpPr>
        <p:spPr>
          <a:xfrm>
            <a:off x="576943" y="1971303"/>
            <a:ext cx="10515600" cy="420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8C6A9D1-60C2-424B-A290-85DDBE398DEF}"/>
              </a:ext>
            </a:extLst>
          </p:cNvPr>
          <p:cNvCxnSpPr/>
          <p:nvPr userDrawn="1"/>
        </p:nvCxnSpPr>
        <p:spPr>
          <a:xfrm>
            <a:off x="6272784" y="6327648"/>
            <a:ext cx="253288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A91EF20-D104-874D-8691-A03D9DDB52FD}"/>
              </a:ext>
            </a:extLst>
          </p:cNvPr>
          <p:cNvCxnSpPr/>
          <p:nvPr userDrawn="1"/>
        </p:nvCxnSpPr>
        <p:spPr>
          <a:xfrm>
            <a:off x="9122664" y="6333744"/>
            <a:ext cx="253288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2909195-4046-814C-8FDA-47E548D9BADB}"/>
              </a:ext>
            </a:extLst>
          </p:cNvPr>
          <p:cNvSpPr txBox="1"/>
          <p:nvPr userDrawn="1"/>
        </p:nvSpPr>
        <p:spPr>
          <a:xfrm>
            <a:off x="6190488" y="6391656"/>
            <a:ext cx="25328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latin typeface="Century Gothic" panose="020B0502020202020204" pitchFamily="34" charset="0"/>
              </a:rPr>
              <a:t>Title of Deck Goes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B3CA3-7A53-BA4B-9932-EDB0A17EDEC6}"/>
              </a:ext>
            </a:extLst>
          </p:cNvPr>
          <p:cNvSpPr txBox="1"/>
          <p:nvPr userDrawn="1"/>
        </p:nvSpPr>
        <p:spPr>
          <a:xfrm>
            <a:off x="9049512" y="6388608"/>
            <a:ext cx="1984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>
                <a:latin typeface="Century Gothic" panose="020B0502020202020204" pitchFamily="34" charset="0"/>
              </a:rPr>
              <a:t>Event Name or Report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C54D98-1CFD-5C41-B3E4-98F9753BFA95}"/>
              </a:ext>
            </a:extLst>
          </p:cNvPr>
          <p:cNvSpPr txBox="1"/>
          <p:nvPr userDrawn="1"/>
        </p:nvSpPr>
        <p:spPr>
          <a:xfrm>
            <a:off x="10518648" y="6385560"/>
            <a:ext cx="1255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923BE60-B4B8-2040-BF02-7628F001C891}" type="slidenum">
              <a:rPr lang="en-US" sz="1000" b="0" i="0" smtClean="0">
                <a:latin typeface="Century Gothic" panose="020B0502020202020204" pitchFamily="34" charset="0"/>
              </a:rPr>
              <a:t>‹#›</a:t>
            </a:fld>
            <a:endParaRPr lang="en-US" sz="1000" b="0" i="0"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F76410-5D9E-724F-9D79-531074DD2B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02" y="6113817"/>
            <a:ext cx="1460500" cy="58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18467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93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Greycliff CF" pitchFamily="2" charset="77"/>
          <a:ea typeface="Greycliff CF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Greycliff CF" pitchFamily="2" charset="77"/>
          <a:ea typeface="Greycliff CF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A0371A-6254-4F59-9828-86142DE8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23FAB-6078-4BB9-8143-9863010CD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/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18"/>
              </a:buBlip>
              <a:tabLst/>
            </a:pPr>
            <a:r>
              <a:rPr lang="en-US"/>
              <a:t>Click to edit Master text styles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18"/>
              </a:buBlip>
              <a:tabLst/>
            </a:pPr>
            <a:r>
              <a:rPr lang="en-US"/>
              <a:t>Second level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18"/>
              </a:buBlip>
              <a:tabLst/>
            </a:pPr>
            <a:r>
              <a:rPr lang="en-US"/>
              <a:t>Third level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18"/>
              </a:buBlip>
              <a:tabLst/>
            </a:pPr>
            <a:r>
              <a:rPr lang="en-US"/>
              <a:t>Fourth level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18"/>
              </a:buBlip>
              <a:tabLst/>
            </a:pPr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CD0AE-BC63-4A0D-84AE-A0DB994D6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C3FDB-3533-448B-8E40-E2BCF6114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BDFD8-6CFF-4EB9-AC7D-F8A65AFBF6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52AAEA89-C6A7-4876-A57F-A31602322E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1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4" r:id="rId3"/>
    <p:sldLayoutId id="2147484065" r:id="rId4"/>
    <p:sldLayoutId id="2147484066" r:id="rId5"/>
    <p:sldLayoutId id="2147484069" r:id="rId6"/>
    <p:sldLayoutId id="2147484071" r:id="rId7"/>
    <p:sldLayoutId id="2147484072" r:id="rId8"/>
    <p:sldLayoutId id="2147484073" r:id="rId9"/>
    <p:sldLayoutId id="2147484075" r:id="rId10"/>
    <p:sldLayoutId id="2147484076" r:id="rId11"/>
    <p:sldLayoutId id="2147484077" r:id="rId12"/>
    <p:sldLayoutId id="2147484112" r:id="rId13"/>
    <p:sldLayoutId id="2147484113" r:id="rId14"/>
    <p:sldLayoutId id="2147484196" r:id="rId15"/>
    <p:sldLayoutId id="2147484197" r:id="rId16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</a:buBlip>
        <a:defRPr kumimoji="0" lang="en-US" sz="1600" b="0" i="0" u="none" strike="noStrike" kern="1200" cap="none" spc="0" normalizeH="0" baseline="0" dirty="0">
          <a:ln>
            <a:noFill/>
          </a:ln>
          <a:solidFill>
            <a:srgbClr val="000000"/>
          </a:solidFill>
          <a:effectLst/>
          <a:uLnTx/>
          <a:uFillTx/>
          <a:latin typeface="Century Gothic" panose="020B0502020202020204" pitchFamily="34" charset="0"/>
          <a:ea typeface="+mn-ea"/>
          <a:cs typeface="Arial"/>
        </a:defRPr>
      </a:lvl1pPr>
      <a:lvl2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A0371A-6254-4F59-9828-86142DE8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23FAB-6078-4BB9-8143-9863010CD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/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35"/>
              </a:buBlip>
              <a:tabLst/>
            </a:pPr>
            <a:r>
              <a:rPr lang="en-US"/>
              <a:t>Click to edit Master text styles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35"/>
              </a:buBlip>
              <a:tabLst/>
            </a:pPr>
            <a:r>
              <a:rPr lang="en-US"/>
              <a:t>Second level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35"/>
              </a:buBlip>
              <a:tabLst/>
            </a:pPr>
            <a:r>
              <a:rPr lang="en-US"/>
              <a:t>Third level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35"/>
              </a:buBlip>
              <a:tabLst/>
            </a:pPr>
            <a:r>
              <a:rPr lang="en-US"/>
              <a:t>Fourth level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35"/>
              </a:buBlip>
              <a:tabLst/>
            </a:pPr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CD0AE-BC63-4A0D-84AE-A0DB994D6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C3FDB-3533-448B-8E40-E2BCF6114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BDFD8-6CFF-4EB9-AC7D-F8A65AFBF6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52AAEA89-C6A7-4876-A57F-A31602322EE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oogle Shape;483;p43">
            <a:extLst>
              <a:ext uri="{FF2B5EF4-FFF2-40B4-BE49-F238E27FC236}">
                <a16:creationId xmlns:a16="http://schemas.microsoft.com/office/drawing/2014/main" id="{A020F051-590B-B04F-A65A-175738A797A9}"/>
              </a:ext>
            </a:extLst>
          </p:cNvPr>
          <p:cNvPicPr preferRelativeResize="0"/>
          <p:nvPr userDrawn="1"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0483DB3-3478-4849-9159-4A4BD156B2C0}"/>
              </a:ext>
            </a:extLst>
          </p:cNvPr>
          <p:cNvSpPr txBox="1">
            <a:spLocks/>
          </p:cNvSpPr>
          <p:nvPr userDrawn="1"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401230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  <p:sldLayoutId id="2147484098" r:id="rId20"/>
    <p:sldLayoutId id="2147484099" r:id="rId21"/>
    <p:sldLayoutId id="2147484100" r:id="rId22"/>
    <p:sldLayoutId id="2147484101" r:id="rId23"/>
    <p:sldLayoutId id="2147484102" r:id="rId24"/>
    <p:sldLayoutId id="2147484103" r:id="rId25"/>
    <p:sldLayoutId id="2147484104" r:id="rId26"/>
    <p:sldLayoutId id="2147484105" r:id="rId27"/>
    <p:sldLayoutId id="2147484106" r:id="rId28"/>
    <p:sldLayoutId id="2147484108" r:id="rId29"/>
    <p:sldLayoutId id="2147484109" r:id="rId30"/>
    <p:sldLayoutId id="2147484110" r:id="rId31"/>
    <p:sldLayoutId id="2147484115" r:id="rId32"/>
    <p:sldLayoutId id="2147484116" r:id="rId3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</a:buBlip>
        <a:defRPr kumimoji="0" lang="en-US" sz="1600" b="0" i="0" u="none" strike="noStrike" kern="1200" cap="none" spc="0" normalizeH="0" baseline="0" dirty="0">
          <a:ln>
            <a:noFill/>
          </a:ln>
          <a:solidFill>
            <a:srgbClr val="000000"/>
          </a:solidFill>
          <a:effectLst/>
          <a:uLnTx/>
          <a:uFillTx/>
          <a:latin typeface="Century Gothic" panose="020B0502020202020204" pitchFamily="34" charset="0"/>
          <a:ea typeface="+mn-ea"/>
          <a:cs typeface="Arial"/>
        </a:defRPr>
      </a:lvl1pPr>
      <a:lvl2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A0371A-6254-4F59-9828-86142DE8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23FAB-6078-4BB9-8143-9863010CD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/>
          <a:p>
            <a:pPr marL="411163" marR="0" lvl="0" indent="-411163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22"/>
              </a:buBlip>
              <a:tabLst/>
            </a:pPr>
            <a:r>
              <a:rPr lang="en-US"/>
              <a:t>Click to edit Master text styles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22"/>
              </a:buBlip>
              <a:tabLst/>
            </a:pPr>
            <a:r>
              <a:rPr lang="en-US"/>
              <a:t>Second level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22"/>
              </a:buBlip>
              <a:tabLst/>
            </a:pPr>
            <a:r>
              <a:rPr lang="en-US"/>
              <a:t>Third level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22"/>
              </a:buBlip>
              <a:tabLst/>
            </a:pPr>
            <a:r>
              <a:rPr lang="en-US"/>
              <a:t>Fourth level</a:t>
            </a:r>
          </a:p>
          <a:p>
            <a:pPr marL="411163" marR="0" lvl="0" indent="-4111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125000"/>
              <a:buFontTx/>
              <a:buBlip>
                <a:blip r:embed="rId22"/>
              </a:buBlip>
              <a:tabLst/>
            </a:pPr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CD0AE-BC63-4A0D-84AE-A0DB994D6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C3FDB-3533-448B-8E40-E2BCF6114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-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BDFD8-6CFF-4EB9-AC7D-F8A65AFBF6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52AAEA89-C6A7-4876-A57F-A31602322E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63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6" r:id="rId1"/>
    <p:sldLayoutId id="2147484177" r:id="rId2"/>
    <p:sldLayoutId id="2147484178" r:id="rId3"/>
    <p:sldLayoutId id="2147484179" r:id="rId4"/>
    <p:sldLayoutId id="2147484180" r:id="rId5"/>
    <p:sldLayoutId id="2147484181" r:id="rId6"/>
    <p:sldLayoutId id="2147484182" r:id="rId7"/>
    <p:sldLayoutId id="2147484183" r:id="rId8"/>
    <p:sldLayoutId id="2147484184" r:id="rId9"/>
    <p:sldLayoutId id="2147484185" r:id="rId10"/>
    <p:sldLayoutId id="2147484186" r:id="rId11"/>
    <p:sldLayoutId id="2147484187" r:id="rId12"/>
    <p:sldLayoutId id="2147484188" r:id="rId13"/>
    <p:sldLayoutId id="2147484189" r:id="rId14"/>
    <p:sldLayoutId id="2147484190" r:id="rId15"/>
    <p:sldLayoutId id="2147484191" r:id="rId16"/>
    <p:sldLayoutId id="2147484192" r:id="rId17"/>
    <p:sldLayoutId id="2147484193" r:id="rId18"/>
    <p:sldLayoutId id="2147484194" r:id="rId19"/>
    <p:sldLayoutId id="2147484195" r:id="rId20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</a:buBlip>
        <a:defRPr kumimoji="0" lang="en-US" sz="1600" b="0" i="0" u="none" strike="noStrike" kern="1200" cap="none" spc="0" normalizeH="0" baseline="0" dirty="0">
          <a:ln>
            <a:noFill/>
          </a:ln>
          <a:solidFill>
            <a:srgbClr val="000000"/>
          </a:solidFill>
          <a:effectLst/>
          <a:uLnTx/>
          <a:uFillTx/>
          <a:latin typeface="Century Gothic" panose="020B0502020202020204" pitchFamily="34" charset="0"/>
          <a:ea typeface="+mn-ea"/>
          <a:cs typeface="Arial"/>
        </a:defRPr>
      </a:lvl1pPr>
      <a:lvl2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28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52.png"/><Relationship Id="rId7" Type="http://schemas.openxmlformats.org/officeDocument/2006/relationships/image" Target="../media/image54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3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7.svg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4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3.png"/><Relationship Id="rId5" Type="http://schemas.openxmlformats.org/officeDocument/2006/relationships/image" Target="../media/image55.png"/><Relationship Id="rId4" Type="http://schemas.openxmlformats.org/officeDocument/2006/relationships/image" Target="../media/image7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.png"/><Relationship Id="rId5" Type="http://schemas.openxmlformats.org/officeDocument/2006/relationships/chart" Target="../charts/chart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8.png"/><Relationship Id="rId4" Type="http://schemas.openxmlformats.org/officeDocument/2006/relationships/image" Target="../media/image7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5" Type="http://schemas.openxmlformats.org/officeDocument/2006/relationships/chart" Target="../charts/chart10.xml"/><Relationship Id="rId4" Type="http://schemas.openxmlformats.org/officeDocument/2006/relationships/image" Target="../media/image7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chart" Target="../charts/char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7.svg"/><Relationship Id="rId3" Type="http://schemas.openxmlformats.org/officeDocument/2006/relationships/image" Target="../media/image29.png"/><Relationship Id="rId21" Type="http://schemas.openxmlformats.org/officeDocument/2006/relationships/image" Target="../media/image44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6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19" Type="http://schemas.openxmlformats.org/officeDocument/2006/relationships/image" Target="../media/image43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Relationship Id="rId22" Type="http://schemas.openxmlformats.org/officeDocument/2006/relationships/image" Target="../media/image4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3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chart" Target="../charts/chart1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9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2.xml"/><Relationship Id="rId5" Type="http://schemas.openxmlformats.org/officeDocument/2006/relationships/chart" Target="../charts/chart17.xml"/><Relationship Id="rId4" Type="http://schemas.openxmlformats.org/officeDocument/2006/relationships/image" Target="../media/image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7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9.png"/><Relationship Id="rId5" Type="http://schemas.openxmlformats.org/officeDocument/2006/relationships/image" Target="../media/image68.jpeg"/><Relationship Id="rId4" Type="http://schemas.openxmlformats.org/officeDocument/2006/relationships/image" Target="../media/image7.sv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9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9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5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7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2.png"/><Relationship Id="rId4" Type="http://schemas.openxmlformats.org/officeDocument/2006/relationships/image" Target="../media/image7.sv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6" Type="http://schemas.openxmlformats.org/officeDocument/2006/relationships/chart" Target="../charts/chart25.xml"/><Relationship Id="rId5" Type="http://schemas.openxmlformats.org/officeDocument/2006/relationships/chart" Target="../charts/chart24.xml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sv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5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9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8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0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9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502;p61">
            <a:extLst>
              <a:ext uri="{FF2B5EF4-FFF2-40B4-BE49-F238E27FC236}">
                <a16:creationId xmlns:a16="http://schemas.microsoft.com/office/drawing/2014/main" id="{1F132466-62E4-174A-AA99-E348807D6FDF}"/>
              </a:ext>
            </a:extLst>
          </p:cNvPr>
          <p:cNvSpPr txBox="1">
            <a:spLocks/>
          </p:cNvSpPr>
          <p:nvPr/>
        </p:nvSpPr>
        <p:spPr>
          <a:xfrm>
            <a:off x="984050" y="2439202"/>
            <a:ext cx="9648508" cy="19795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1800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Century Gothic"/>
              </a:rPr>
              <a:t>January 2023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</a:rPr>
              <a:t>: Wave 21 Global Consumer Barometer</a:t>
            </a:r>
          </a:p>
          <a:p>
            <a:pPr algn="l">
              <a:lnSpc>
                <a:spcPct val="100000"/>
              </a:lnSpc>
              <a:defRPr/>
            </a:pPr>
            <a:br>
              <a:rPr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</a:br>
            <a:r>
              <a:rPr lang="en-US" sz="4400" b="1" dirty="0">
                <a:solidFill>
                  <a:schemeClr val="bg1"/>
                </a:solidFill>
                <a:latin typeface="Century Gothic"/>
              </a:rPr>
              <a:t>Cost of living: Testing the resilience of the global consumer in 2023</a:t>
            </a:r>
            <a:endParaRPr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054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502;p61">
            <a:extLst>
              <a:ext uri="{FF2B5EF4-FFF2-40B4-BE49-F238E27FC236}">
                <a16:creationId xmlns:a16="http://schemas.microsoft.com/office/drawing/2014/main" id="{1F132466-62E4-174A-AA99-E348807D6FDF}"/>
              </a:ext>
            </a:extLst>
          </p:cNvPr>
          <p:cNvSpPr txBox="1">
            <a:spLocks/>
          </p:cNvSpPr>
          <p:nvPr/>
        </p:nvSpPr>
        <p:spPr>
          <a:xfrm>
            <a:off x="933809" y="2439202"/>
            <a:ext cx="6746298" cy="19795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1800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4400" b="1">
                <a:solidFill>
                  <a:schemeClr val="bg1"/>
                </a:solidFill>
                <a:latin typeface="Century Gothic" panose="020B0502020202020204" pitchFamily="34" charset="0"/>
              </a:rPr>
              <a:t>Consumer</a:t>
            </a:r>
          </a:p>
          <a:p>
            <a:pPr algn="l">
              <a:lnSpc>
                <a:spcPct val="100000"/>
              </a:lnSpc>
            </a:pPr>
            <a:r>
              <a:rPr lang="en-US" sz="4400" b="1">
                <a:solidFill>
                  <a:schemeClr val="bg1"/>
                </a:solidFill>
                <a:latin typeface="Century Gothic" panose="020B0502020202020204" pitchFamily="34" charset="0"/>
              </a:rPr>
              <a:t>Confidence</a:t>
            </a:r>
            <a:endParaRPr lang="en-US" sz="4400" b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7314C0D3-D372-D141-00FB-61191F7D827C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4DA89D5-A40F-56FB-7E41-FC8E82E38CED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3016832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426923D-AE1A-EE85-F03A-2AB1C9375EED}"/>
              </a:ext>
            </a:extLst>
          </p:cNvPr>
          <p:cNvCxnSpPr>
            <a:cxnSpLocks/>
          </p:cNvCxnSpPr>
          <p:nvPr/>
        </p:nvCxnSpPr>
        <p:spPr>
          <a:xfrm>
            <a:off x="898940" y="3369846"/>
            <a:ext cx="0" cy="25287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2764484-0E5E-B367-C13E-92FDA756BA48}"/>
              </a:ext>
            </a:extLst>
          </p:cNvPr>
          <p:cNvCxnSpPr/>
          <p:nvPr/>
        </p:nvCxnSpPr>
        <p:spPr>
          <a:xfrm>
            <a:off x="894735" y="5898560"/>
            <a:ext cx="7039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30D227E-68C8-20B2-1BA7-692FD6A85E01}"/>
              </a:ext>
            </a:extLst>
          </p:cNvPr>
          <p:cNvCxnSpPr/>
          <p:nvPr/>
        </p:nvCxnSpPr>
        <p:spPr>
          <a:xfrm>
            <a:off x="894735" y="4909397"/>
            <a:ext cx="7039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DCA2920-0827-74A4-8D28-6BCACA33CDE4}"/>
              </a:ext>
            </a:extLst>
          </p:cNvPr>
          <p:cNvCxnSpPr/>
          <p:nvPr/>
        </p:nvCxnSpPr>
        <p:spPr>
          <a:xfrm>
            <a:off x="894735" y="4024963"/>
            <a:ext cx="7039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5E05FD3-4CC2-BD4C-A439-7F5E2F714EB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760" y="978783"/>
            <a:ext cx="5667768" cy="5667768"/>
          </a:xfrm>
          <a:prstGeom prst="rect">
            <a:avLst/>
          </a:prstGeom>
        </p:spPr>
      </p:pic>
      <p:sp>
        <p:nvSpPr>
          <p:cNvPr id="58" name="Footer Placeholder 4">
            <a:extLst>
              <a:ext uri="{FF2B5EF4-FFF2-40B4-BE49-F238E27FC236}">
                <a16:creationId xmlns:a16="http://schemas.microsoft.com/office/drawing/2014/main" id="{6959C362-5074-E946-AD8C-44D5549EDB5B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SENTIMENT TRACKER</a:t>
            </a:r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9D0A82E6-3B97-3B31-591E-3D92FB520CF6}"/>
              </a:ext>
            </a:extLst>
          </p:cNvPr>
          <p:cNvSpPr txBox="1">
            <a:spLocks/>
          </p:cNvSpPr>
          <p:nvPr/>
        </p:nvSpPr>
        <p:spPr>
          <a:xfrm>
            <a:off x="1539868" y="2336845"/>
            <a:ext cx="4225820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0" name="Text Placeholder 9">
            <a:extLst>
              <a:ext uri="{FF2B5EF4-FFF2-40B4-BE49-F238E27FC236}">
                <a16:creationId xmlns:a16="http://schemas.microsoft.com/office/drawing/2014/main" id="{72DFA7FF-3EFC-BA05-CADF-4AD7A92B4B76}"/>
              </a:ext>
            </a:extLst>
          </p:cNvPr>
          <p:cNvSpPr txBox="1">
            <a:spLocks/>
          </p:cNvSpPr>
          <p:nvPr/>
        </p:nvSpPr>
        <p:spPr>
          <a:xfrm>
            <a:off x="647176" y="2336845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8" name="Text Placeholder 3">
            <a:extLst>
              <a:ext uri="{FF2B5EF4-FFF2-40B4-BE49-F238E27FC236}">
                <a16:creationId xmlns:a16="http://schemas.microsoft.com/office/drawing/2014/main" id="{45387F21-7AD5-EB31-5B9D-E656B7543CC8}"/>
              </a:ext>
            </a:extLst>
          </p:cNvPr>
          <p:cNvSpPr txBox="1">
            <a:spLocks/>
          </p:cNvSpPr>
          <p:nvPr/>
        </p:nvSpPr>
        <p:spPr>
          <a:xfrm>
            <a:off x="1922649" y="2577049"/>
            <a:ext cx="3229436" cy="54275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</a:pPr>
            <a:r>
              <a:rPr lang="en-US" sz="1200"/>
              <a:t>of global consumers report feeling </a:t>
            </a:r>
            <a:r>
              <a:rPr lang="en-US" sz="1200" u="sng"/>
              <a:t>very</a:t>
            </a:r>
            <a:r>
              <a:rPr lang="en-US" sz="1200"/>
              <a:t> satisfied with their life over the last two weeks (+6pts vs January 2022)</a:t>
            </a:r>
          </a:p>
        </p:txBody>
      </p:sp>
      <p:sp>
        <p:nvSpPr>
          <p:cNvPr id="52" name="Text Placeholder 9">
            <a:extLst>
              <a:ext uri="{FF2B5EF4-FFF2-40B4-BE49-F238E27FC236}">
                <a16:creationId xmlns:a16="http://schemas.microsoft.com/office/drawing/2014/main" id="{7A684C1E-F054-9E5D-904F-4B3E61C0A76D}"/>
              </a:ext>
            </a:extLst>
          </p:cNvPr>
          <p:cNvSpPr txBox="1">
            <a:spLocks/>
          </p:cNvSpPr>
          <p:nvPr/>
        </p:nvSpPr>
        <p:spPr>
          <a:xfrm>
            <a:off x="1439550" y="3654548"/>
            <a:ext cx="4326138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60" name="Text Placeholder 3">
            <a:extLst>
              <a:ext uri="{FF2B5EF4-FFF2-40B4-BE49-F238E27FC236}">
                <a16:creationId xmlns:a16="http://schemas.microsoft.com/office/drawing/2014/main" id="{299CC801-5073-7571-FC95-459BEFC308F0}"/>
              </a:ext>
            </a:extLst>
          </p:cNvPr>
          <p:cNvSpPr txBox="1">
            <a:spLocks/>
          </p:cNvSpPr>
          <p:nvPr/>
        </p:nvSpPr>
        <p:spPr>
          <a:xfrm>
            <a:off x="2357066" y="3742061"/>
            <a:ext cx="1823181" cy="63847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200"/>
              <a:t>in the Americas, led by Mexico (72%)</a:t>
            </a:r>
            <a:endParaRPr lang="en-US" sz="900"/>
          </a:p>
        </p:txBody>
      </p:sp>
      <p:sp>
        <p:nvSpPr>
          <p:cNvPr id="62" name="Text Placeholder 8">
            <a:extLst>
              <a:ext uri="{FF2B5EF4-FFF2-40B4-BE49-F238E27FC236}">
                <a16:creationId xmlns:a16="http://schemas.microsoft.com/office/drawing/2014/main" id="{39D0654B-9FD2-A3BB-955C-E15E8913754C}"/>
              </a:ext>
            </a:extLst>
          </p:cNvPr>
          <p:cNvSpPr txBox="1">
            <a:spLocks/>
          </p:cNvSpPr>
          <p:nvPr/>
        </p:nvSpPr>
        <p:spPr>
          <a:xfrm>
            <a:off x="607096" y="2330649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47%</a:t>
            </a:r>
          </a:p>
        </p:txBody>
      </p:sp>
      <p:sp>
        <p:nvSpPr>
          <p:cNvPr id="64" name="Text Placeholder 11">
            <a:extLst>
              <a:ext uri="{FF2B5EF4-FFF2-40B4-BE49-F238E27FC236}">
                <a16:creationId xmlns:a16="http://schemas.microsoft.com/office/drawing/2014/main" id="{60FA2208-DF8E-7B1B-0326-890E33D00993}"/>
              </a:ext>
            </a:extLst>
          </p:cNvPr>
          <p:cNvSpPr txBox="1">
            <a:spLocks/>
          </p:cNvSpPr>
          <p:nvPr/>
        </p:nvSpPr>
        <p:spPr>
          <a:xfrm>
            <a:off x="1435426" y="3652359"/>
            <a:ext cx="785558" cy="78913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60%</a:t>
            </a:r>
          </a:p>
        </p:txBody>
      </p:sp>
      <p:sp>
        <p:nvSpPr>
          <p:cNvPr id="66" name="Text Placeholder 9">
            <a:extLst>
              <a:ext uri="{FF2B5EF4-FFF2-40B4-BE49-F238E27FC236}">
                <a16:creationId xmlns:a16="http://schemas.microsoft.com/office/drawing/2014/main" id="{119B40C3-F28F-BACB-939A-62F5C1D65E06}"/>
              </a:ext>
            </a:extLst>
          </p:cNvPr>
          <p:cNvSpPr txBox="1">
            <a:spLocks/>
          </p:cNvSpPr>
          <p:nvPr/>
        </p:nvSpPr>
        <p:spPr>
          <a:xfrm>
            <a:off x="2106491" y="4545347"/>
            <a:ext cx="3659197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68" name="Text Placeholder 9">
            <a:extLst>
              <a:ext uri="{FF2B5EF4-FFF2-40B4-BE49-F238E27FC236}">
                <a16:creationId xmlns:a16="http://schemas.microsoft.com/office/drawing/2014/main" id="{834F6E2E-485E-1B91-12D5-F0DF20C48A2A}"/>
              </a:ext>
            </a:extLst>
          </p:cNvPr>
          <p:cNvSpPr txBox="1">
            <a:spLocks/>
          </p:cNvSpPr>
          <p:nvPr/>
        </p:nvSpPr>
        <p:spPr>
          <a:xfrm>
            <a:off x="1448038" y="4543750"/>
            <a:ext cx="785558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70" name="Text Placeholder 3">
            <a:extLst>
              <a:ext uri="{FF2B5EF4-FFF2-40B4-BE49-F238E27FC236}">
                <a16:creationId xmlns:a16="http://schemas.microsoft.com/office/drawing/2014/main" id="{936146BB-0AC7-D937-6BCA-8FA62D6D03E4}"/>
              </a:ext>
            </a:extLst>
          </p:cNvPr>
          <p:cNvSpPr txBox="1">
            <a:spLocks/>
          </p:cNvSpPr>
          <p:nvPr/>
        </p:nvSpPr>
        <p:spPr>
          <a:xfrm>
            <a:off x="2385690" y="4564321"/>
            <a:ext cx="1143150" cy="81981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200"/>
              <a:t>in APAC &amp; MENA</a:t>
            </a:r>
            <a:endParaRPr lang="en-US" sz="900"/>
          </a:p>
        </p:txBody>
      </p:sp>
      <p:sp>
        <p:nvSpPr>
          <p:cNvPr id="72" name="Text Placeholder 11">
            <a:extLst>
              <a:ext uri="{FF2B5EF4-FFF2-40B4-BE49-F238E27FC236}">
                <a16:creationId xmlns:a16="http://schemas.microsoft.com/office/drawing/2014/main" id="{773F96F8-E1A2-9945-DA50-C87A4B693D17}"/>
              </a:ext>
            </a:extLst>
          </p:cNvPr>
          <p:cNvSpPr txBox="1">
            <a:spLocks/>
          </p:cNvSpPr>
          <p:nvPr/>
        </p:nvSpPr>
        <p:spPr>
          <a:xfrm>
            <a:off x="1457716" y="4568231"/>
            <a:ext cx="785558" cy="78913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46%</a:t>
            </a:r>
          </a:p>
        </p:txBody>
      </p:sp>
      <p:sp>
        <p:nvSpPr>
          <p:cNvPr id="74" name="Text Placeholder 9">
            <a:extLst>
              <a:ext uri="{FF2B5EF4-FFF2-40B4-BE49-F238E27FC236}">
                <a16:creationId xmlns:a16="http://schemas.microsoft.com/office/drawing/2014/main" id="{DEFB7F2D-DC1C-253A-3526-241F605D0285}"/>
              </a:ext>
            </a:extLst>
          </p:cNvPr>
          <p:cNvSpPr txBox="1">
            <a:spLocks/>
          </p:cNvSpPr>
          <p:nvPr/>
        </p:nvSpPr>
        <p:spPr>
          <a:xfrm>
            <a:off x="1482686" y="5462145"/>
            <a:ext cx="4283002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76" name="Text Placeholder 9">
            <a:extLst>
              <a:ext uri="{FF2B5EF4-FFF2-40B4-BE49-F238E27FC236}">
                <a16:creationId xmlns:a16="http://schemas.microsoft.com/office/drawing/2014/main" id="{57DC4661-BC86-C429-4862-010810FC1A64}"/>
              </a:ext>
            </a:extLst>
          </p:cNvPr>
          <p:cNvSpPr txBox="1">
            <a:spLocks/>
          </p:cNvSpPr>
          <p:nvPr/>
        </p:nvSpPr>
        <p:spPr>
          <a:xfrm>
            <a:off x="1443066" y="5462145"/>
            <a:ext cx="785558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78" name="Text Placeholder 3">
            <a:extLst>
              <a:ext uri="{FF2B5EF4-FFF2-40B4-BE49-F238E27FC236}">
                <a16:creationId xmlns:a16="http://schemas.microsoft.com/office/drawing/2014/main" id="{56C1E3C3-B444-F217-4F7E-930F8A706D70}"/>
              </a:ext>
            </a:extLst>
          </p:cNvPr>
          <p:cNvSpPr txBox="1">
            <a:spLocks/>
          </p:cNvSpPr>
          <p:nvPr/>
        </p:nvSpPr>
        <p:spPr>
          <a:xfrm>
            <a:off x="2357949" y="5492456"/>
            <a:ext cx="2963591" cy="74314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  <a:spcBef>
                <a:spcPts val="0"/>
              </a:spcBef>
            </a:pPr>
            <a:r>
              <a:rPr lang="en-US" sz="1200" dirty="0"/>
              <a:t>in </a:t>
            </a:r>
            <a:r>
              <a:rPr lang="en-GB" sz="1200" dirty="0"/>
              <a:t>Europe (lowest in the UK at 34%) </a:t>
            </a:r>
            <a:endParaRPr lang="en-US" sz="1000" dirty="0"/>
          </a:p>
        </p:txBody>
      </p:sp>
      <p:sp>
        <p:nvSpPr>
          <p:cNvPr id="80" name="Text Placeholder 11">
            <a:extLst>
              <a:ext uri="{FF2B5EF4-FFF2-40B4-BE49-F238E27FC236}">
                <a16:creationId xmlns:a16="http://schemas.microsoft.com/office/drawing/2014/main" id="{7CCAEB2A-9447-FD5D-B7C8-CB26D4F0809C}"/>
              </a:ext>
            </a:extLst>
          </p:cNvPr>
          <p:cNvSpPr txBox="1">
            <a:spLocks/>
          </p:cNvSpPr>
          <p:nvPr/>
        </p:nvSpPr>
        <p:spPr>
          <a:xfrm>
            <a:off x="1478562" y="5459956"/>
            <a:ext cx="785558" cy="78913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39%</a:t>
            </a:r>
          </a:p>
        </p:txBody>
      </p:sp>
      <p:sp>
        <p:nvSpPr>
          <p:cNvPr id="82" name="Text Placeholder 3">
            <a:extLst>
              <a:ext uri="{FF2B5EF4-FFF2-40B4-BE49-F238E27FC236}">
                <a16:creationId xmlns:a16="http://schemas.microsoft.com/office/drawing/2014/main" id="{447B1D12-640B-C3A1-210F-6260EC9DE29D}"/>
              </a:ext>
            </a:extLst>
          </p:cNvPr>
          <p:cNvSpPr txBox="1">
            <a:spLocks/>
          </p:cNvSpPr>
          <p:nvPr/>
        </p:nvSpPr>
        <p:spPr>
          <a:xfrm>
            <a:off x="3745089" y="4537561"/>
            <a:ext cx="1909894" cy="59717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en-GB" sz="1200" b="1" spc="-5" dirty="0">
                <a:solidFill>
                  <a:schemeClr val="tx2"/>
                </a:solidFill>
              </a:rPr>
              <a:t>68% </a:t>
            </a:r>
            <a:r>
              <a:rPr lang="en-GB" sz="1200" spc="-5" dirty="0"/>
              <a:t>in UAE (biggest increase +13%)</a:t>
            </a:r>
          </a:p>
        </p:txBody>
      </p:sp>
      <p:pic>
        <p:nvPicPr>
          <p:cNvPr id="84" name="Graphic 83" descr="Arrow Right with solid fill">
            <a:extLst>
              <a:ext uri="{FF2B5EF4-FFF2-40B4-BE49-F238E27FC236}">
                <a16:creationId xmlns:a16="http://schemas.microsoft.com/office/drawing/2014/main" id="{69416955-AF6B-2B3D-E425-F5B83C9709F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57577" y="4656148"/>
            <a:ext cx="360000" cy="360000"/>
          </a:xfrm>
          <a:prstGeom prst="rect">
            <a:avLst/>
          </a:prstGeom>
        </p:spPr>
      </p:pic>
      <p:sp>
        <p:nvSpPr>
          <p:cNvPr id="86" name="Text Placeholder 3">
            <a:extLst>
              <a:ext uri="{FF2B5EF4-FFF2-40B4-BE49-F238E27FC236}">
                <a16:creationId xmlns:a16="http://schemas.microsoft.com/office/drawing/2014/main" id="{228EA94B-323B-6420-063E-F59A14CC3338}"/>
              </a:ext>
            </a:extLst>
          </p:cNvPr>
          <p:cNvSpPr txBox="1">
            <a:spLocks/>
          </p:cNvSpPr>
          <p:nvPr/>
        </p:nvSpPr>
        <p:spPr>
          <a:xfrm>
            <a:off x="3772601" y="4810761"/>
            <a:ext cx="1535754" cy="59717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en-GB" sz="1200" b="1" spc="-5">
                <a:solidFill>
                  <a:schemeClr val="tx2"/>
                </a:solidFill>
              </a:rPr>
              <a:t>65% </a:t>
            </a:r>
            <a:r>
              <a:rPr lang="en-GB" sz="1200" spc="-5"/>
              <a:t>in Saudi Arabia</a:t>
            </a:r>
          </a:p>
        </p:txBody>
      </p:sp>
      <p:pic>
        <p:nvPicPr>
          <p:cNvPr id="88" name="Graphic 87" descr="Arrow Right with solid fill">
            <a:extLst>
              <a:ext uri="{FF2B5EF4-FFF2-40B4-BE49-F238E27FC236}">
                <a16:creationId xmlns:a16="http://schemas.microsoft.com/office/drawing/2014/main" id="{7C9F26D1-EC6B-CD03-1863-32F65E48683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51800" y="4922124"/>
            <a:ext cx="360000" cy="360000"/>
          </a:xfrm>
          <a:prstGeom prst="rect">
            <a:avLst/>
          </a:prstGeom>
        </p:spPr>
      </p:pic>
      <p:pic>
        <p:nvPicPr>
          <p:cNvPr id="9" name="Google Shape;483;p43">
            <a:extLst>
              <a:ext uri="{FF2B5EF4-FFF2-40B4-BE49-F238E27FC236}">
                <a16:creationId xmlns:a16="http://schemas.microsoft.com/office/drawing/2014/main" id="{072D8683-7B04-A5B5-58A9-89270CF227CA}"/>
              </a:ext>
            </a:extLst>
          </p:cNvPr>
          <p:cNvPicPr preferRelativeResize="0"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DAFB39B-4293-8FAA-CA7E-9E349FB45366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642683" y="381023"/>
            <a:ext cx="6256882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>
                <a:solidFill>
                  <a:schemeClr val="bg1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Globally, ‘Life Satisfaction’ has improved 6pts compared to this time last year…</a:t>
            </a:r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grpSp>
        <p:nvGrpSpPr>
          <p:cNvPr id="2" name="Google Shape;889;p104">
            <a:extLst>
              <a:ext uri="{FF2B5EF4-FFF2-40B4-BE49-F238E27FC236}">
                <a16:creationId xmlns:a16="http://schemas.microsoft.com/office/drawing/2014/main" id="{FE2C2512-B21F-1BDA-8422-0E736EA8CA2F}"/>
              </a:ext>
            </a:extLst>
          </p:cNvPr>
          <p:cNvGrpSpPr/>
          <p:nvPr/>
        </p:nvGrpSpPr>
        <p:grpSpPr>
          <a:xfrm>
            <a:off x="5465421" y="41231"/>
            <a:ext cx="6774004" cy="6774004"/>
            <a:chOff x="2885658" y="41997"/>
            <a:chExt cx="6774004" cy="6774004"/>
          </a:xfrm>
        </p:grpSpPr>
        <p:sp>
          <p:nvSpPr>
            <p:cNvPr id="11" name="Google Shape;890;p104">
              <a:extLst>
                <a:ext uri="{FF2B5EF4-FFF2-40B4-BE49-F238E27FC236}">
                  <a16:creationId xmlns:a16="http://schemas.microsoft.com/office/drawing/2014/main" id="{A671E9B9-BA98-9FEA-A5B1-E8DEF77047F4}"/>
                </a:ext>
              </a:extLst>
            </p:cNvPr>
            <p:cNvSpPr/>
            <p:nvPr/>
          </p:nvSpPr>
          <p:spPr>
            <a:xfrm>
              <a:off x="3802333" y="958672"/>
              <a:ext cx="4940654" cy="4940654"/>
            </a:xfrm>
            <a:prstGeom prst="ellipse">
              <a:avLst/>
            </a:prstGeom>
            <a:noFill/>
            <a:ln w="1905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891;p104">
              <a:extLst>
                <a:ext uri="{FF2B5EF4-FFF2-40B4-BE49-F238E27FC236}">
                  <a16:creationId xmlns:a16="http://schemas.microsoft.com/office/drawing/2014/main" id="{732865C6-978B-6AC1-8059-68DA24563462}"/>
                </a:ext>
              </a:extLst>
            </p:cNvPr>
            <p:cNvSpPr/>
            <p:nvPr/>
          </p:nvSpPr>
          <p:spPr>
            <a:xfrm>
              <a:off x="2885658" y="41997"/>
              <a:ext cx="6774004" cy="6774004"/>
            </a:xfrm>
            <a:prstGeom prst="ellipse">
              <a:avLst/>
            </a:prstGeom>
            <a:noFill/>
            <a:ln w="1270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892;p104">
              <a:extLst>
                <a:ext uri="{FF2B5EF4-FFF2-40B4-BE49-F238E27FC236}">
                  <a16:creationId xmlns:a16="http://schemas.microsoft.com/office/drawing/2014/main" id="{284A26E6-C72C-60DE-240D-A12D7C118F65}"/>
                </a:ext>
              </a:extLst>
            </p:cNvPr>
            <p:cNvSpPr/>
            <p:nvPr/>
          </p:nvSpPr>
          <p:spPr>
            <a:xfrm>
              <a:off x="4007675" y="1164014"/>
              <a:ext cx="4529970" cy="4529971"/>
            </a:xfrm>
            <a:prstGeom prst="ellipse">
              <a:avLst/>
            </a:prstGeom>
            <a:solidFill>
              <a:schemeClr val="lt1">
                <a:alpha val="6666"/>
              </a:schemeClr>
            </a:solidFill>
            <a:ln>
              <a:noFill/>
            </a:ln>
            <a:effectLst>
              <a:outerShdw blurRad="635000" algn="ctr" rotWithShape="0">
                <a:srgbClr val="000000">
                  <a:alpha val="431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4" name="Google Shape;483;p43">
            <a:extLst>
              <a:ext uri="{FF2B5EF4-FFF2-40B4-BE49-F238E27FC236}">
                <a16:creationId xmlns:a16="http://schemas.microsoft.com/office/drawing/2014/main" id="{26E109B2-0FB9-7786-2749-AF4E9418D144}"/>
              </a:ext>
            </a:extLst>
          </p:cNvPr>
          <p:cNvPicPr preferRelativeResize="0"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9227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1FA6EC30-1CA8-A44E-8384-72104CDA4EC4}"/>
              </a:ext>
            </a:extLst>
          </p:cNvPr>
          <p:cNvSpPr txBox="1">
            <a:spLocks/>
          </p:cNvSpPr>
          <p:nvPr/>
        </p:nvSpPr>
        <p:spPr>
          <a:xfrm>
            <a:off x="1551280" y="1997852"/>
            <a:ext cx="437221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2102F1B9-6FCE-8F4F-9F29-640E9F2B4E65}"/>
              </a:ext>
            </a:extLst>
          </p:cNvPr>
          <p:cNvSpPr txBox="1">
            <a:spLocks/>
          </p:cNvSpPr>
          <p:nvPr/>
        </p:nvSpPr>
        <p:spPr>
          <a:xfrm>
            <a:off x="658588" y="1997852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8DAE734F-0C1A-FF41-964E-E1A2F94D2CAB}"/>
              </a:ext>
            </a:extLst>
          </p:cNvPr>
          <p:cNvSpPr txBox="1">
            <a:spLocks/>
          </p:cNvSpPr>
          <p:nvPr/>
        </p:nvSpPr>
        <p:spPr>
          <a:xfrm>
            <a:off x="1959302" y="2313230"/>
            <a:ext cx="3802044" cy="21480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 lvl="0">
              <a:lnSpc>
                <a:spcPct val="100000"/>
              </a:lnSpc>
            </a:pPr>
            <a:r>
              <a:rPr lang="en-US" sz="1200" dirty="0"/>
              <a:t>Of global consumers report feeling </a:t>
            </a:r>
            <a:r>
              <a:rPr lang="en-US" sz="1200" u="sng" dirty="0"/>
              <a:t>very</a:t>
            </a:r>
            <a:r>
              <a:rPr lang="en-US" sz="1200" dirty="0"/>
              <a:t> optimistic about the future (+5pts vs January 2022, +13pts since Jan 21)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ADB425CE-446E-524C-80DC-839F7A71E4EF}"/>
              </a:ext>
            </a:extLst>
          </p:cNvPr>
          <p:cNvSpPr txBox="1">
            <a:spLocks/>
          </p:cNvSpPr>
          <p:nvPr/>
        </p:nvSpPr>
        <p:spPr>
          <a:xfrm>
            <a:off x="1541424" y="3264995"/>
            <a:ext cx="4372218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62E122D9-1661-2F47-92E5-68A073D64173}"/>
              </a:ext>
            </a:extLst>
          </p:cNvPr>
          <p:cNvSpPr txBox="1">
            <a:spLocks/>
          </p:cNvSpPr>
          <p:nvPr/>
        </p:nvSpPr>
        <p:spPr>
          <a:xfrm>
            <a:off x="1541424" y="3264995"/>
            <a:ext cx="785558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AE591582-7DDB-BA43-AB14-B2AB21700B27}"/>
              </a:ext>
            </a:extLst>
          </p:cNvPr>
          <p:cNvSpPr txBox="1">
            <a:spLocks/>
          </p:cNvSpPr>
          <p:nvPr/>
        </p:nvSpPr>
        <p:spPr>
          <a:xfrm>
            <a:off x="2382872" y="3364334"/>
            <a:ext cx="1823181" cy="63847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200"/>
              <a:t>In Europe</a:t>
            </a:r>
          </a:p>
        </p:txBody>
      </p:sp>
      <p:sp>
        <p:nvSpPr>
          <p:cNvPr id="47" name="Text Placeholder 8">
            <a:extLst>
              <a:ext uri="{FF2B5EF4-FFF2-40B4-BE49-F238E27FC236}">
                <a16:creationId xmlns:a16="http://schemas.microsoft.com/office/drawing/2014/main" id="{D37F11B7-242F-BE4F-AB6A-AB84A02012A7}"/>
              </a:ext>
            </a:extLst>
          </p:cNvPr>
          <p:cNvSpPr txBox="1">
            <a:spLocks/>
          </p:cNvSpPr>
          <p:nvPr/>
        </p:nvSpPr>
        <p:spPr>
          <a:xfrm>
            <a:off x="618508" y="1991656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44%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27E5992A-F131-3540-A4A2-DFDD07C0B463}"/>
              </a:ext>
            </a:extLst>
          </p:cNvPr>
          <p:cNvSpPr txBox="1">
            <a:spLocks/>
          </p:cNvSpPr>
          <p:nvPr/>
        </p:nvSpPr>
        <p:spPr>
          <a:xfrm>
            <a:off x="1537300" y="3262806"/>
            <a:ext cx="785558" cy="78913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30%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842A608C-D14D-0A46-A17D-A42E98D9E93B}"/>
              </a:ext>
            </a:extLst>
          </p:cNvPr>
          <p:cNvSpPr txBox="1">
            <a:spLocks/>
          </p:cNvSpPr>
          <p:nvPr/>
        </p:nvSpPr>
        <p:spPr>
          <a:xfrm>
            <a:off x="1514681" y="4218944"/>
            <a:ext cx="4408817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8F8E91ED-5218-DC4E-AA9E-A391C0916E13}"/>
              </a:ext>
            </a:extLst>
          </p:cNvPr>
          <p:cNvSpPr txBox="1">
            <a:spLocks/>
          </p:cNvSpPr>
          <p:nvPr/>
        </p:nvSpPr>
        <p:spPr>
          <a:xfrm>
            <a:off x="1514681" y="4218944"/>
            <a:ext cx="785558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8CEB1991-7A1B-694C-85A9-1AAB96CA2004}"/>
              </a:ext>
            </a:extLst>
          </p:cNvPr>
          <p:cNvSpPr txBox="1">
            <a:spLocks/>
          </p:cNvSpPr>
          <p:nvPr/>
        </p:nvSpPr>
        <p:spPr>
          <a:xfrm>
            <a:off x="2410414" y="4186072"/>
            <a:ext cx="1701727" cy="81981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200"/>
              <a:t>In APAC &amp; MENA</a:t>
            </a:r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C0779202-F238-4748-9278-8202AD45716B}"/>
              </a:ext>
            </a:extLst>
          </p:cNvPr>
          <p:cNvSpPr txBox="1">
            <a:spLocks/>
          </p:cNvSpPr>
          <p:nvPr/>
        </p:nvSpPr>
        <p:spPr>
          <a:xfrm>
            <a:off x="1510557" y="4216755"/>
            <a:ext cx="785558" cy="78913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46%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D1A26422-CE1D-1F48-8B54-1085AD4FB522}"/>
              </a:ext>
            </a:extLst>
          </p:cNvPr>
          <p:cNvSpPr txBox="1">
            <a:spLocks/>
          </p:cNvSpPr>
          <p:nvPr/>
        </p:nvSpPr>
        <p:spPr>
          <a:xfrm>
            <a:off x="1523438" y="5189972"/>
            <a:ext cx="4415896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1EB90804-9AB5-E740-AEA9-E67C01728A19}"/>
              </a:ext>
            </a:extLst>
          </p:cNvPr>
          <p:cNvSpPr txBox="1">
            <a:spLocks/>
          </p:cNvSpPr>
          <p:nvPr/>
        </p:nvSpPr>
        <p:spPr>
          <a:xfrm>
            <a:off x="1523438" y="5189972"/>
            <a:ext cx="785558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05C08417-3E48-5945-B525-040660AA0F7C}"/>
              </a:ext>
            </a:extLst>
          </p:cNvPr>
          <p:cNvSpPr txBox="1">
            <a:spLocks/>
          </p:cNvSpPr>
          <p:nvPr/>
        </p:nvSpPr>
        <p:spPr>
          <a:xfrm>
            <a:off x="2443836" y="5210893"/>
            <a:ext cx="3211146" cy="74314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  <a:spcBef>
                <a:spcPts val="0"/>
              </a:spcBef>
            </a:pPr>
            <a:r>
              <a:rPr lang="en-US" sz="1200" dirty="0"/>
              <a:t>In the Americas +6% higher in LATAM than the USA (47%) </a:t>
            </a:r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BD427AFD-C2CB-354F-AB2B-5188C48250CB}"/>
              </a:ext>
            </a:extLst>
          </p:cNvPr>
          <p:cNvSpPr txBox="1">
            <a:spLocks/>
          </p:cNvSpPr>
          <p:nvPr/>
        </p:nvSpPr>
        <p:spPr>
          <a:xfrm>
            <a:off x="1519314" y="5187783"/>
            <a:ext cx="785558" cy="78913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64%</a:t>
            </a:r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6FF04B61-2A12-0741-92D3-7A91F620EF2B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SENTIMENT TRACKER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B84792A6-39D1-1CF6-BB6A-9989CF24057B}"/>
              </a:ext>
            </a:extLst>
          </p:cNvPr>
          <p:cNvSpPr txBox="1">
            <a:spLocks/>
          </p:cNvSpPr>
          <p:nvPr/>
        </p:nvSpPr>
        <p:spPr>
          <a:xfrm>
            <a:off x="4225592" y="4169809"/>
            <a:ext cx="1535754" cy="59717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en-GB" sz="1200" b="1" spc="-5">
                <a:solidFill>
                  <a:schemeClr val="tx2"/>
                </a:solidFill>
              </a:rPr>
              <a:t>74% </a:t>
            </a:r>
            <a:r>
              <a:rPr lang="en-GB" sz="1200" spc="-5"/>
              <a:t>in UAE </a:t>
            </a:r>
          </a:p>
        </p:txBody>
      </p:sp>
      <p:pic>
        <p:nvPicPr>
          <p:cNvPr id="11" name="Graphic 10" descr="Arrow Right with solid fill">
            <a:extLst>
              <a:ext uri="{FF2B5EF4-FFF2-40B4-BE49-F238E27FC236}">
                <a16:creationId xmlns:a16="http://schemas.microsoft.com/office/drawing/2014/main" id="{9F2093D4-9607-4437-FC17-2315FE3418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65580" y="4288396"/>
            <a:ext cx="360000" cy="360000"/>
          </a:xfrm>
          <a:prstGeom prst="rect">
            <a:avLst/>
          </a:prstGeom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9041238-8163-812E-AB2F-F4AE63ADC03E}"/>
              </a:ext>
            </a:extLst>
          </p:cNvPr>
          <p:cNvSpPr txBox="1">
            <a:spLocks/>
          </p:cNvSpPr>
          <p:nvPr/>
        </p:nvSpPr>
        <p:spPr>
          <a:xfrm>
            <a:off x="4206065" y="4435785"/>
            <a:ext cx="1535754" cy="59717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en-GB" sz="1200" b="1" spc="-5">
                <a:solidFill>
                  <a:schemeClr val="tx2"/>
                </a:solidFill>
              </a:rPr>
              <a:t>70% </a:t>
            </a:r>
            <a:r>
              <a:rPr lang="en-GB" sz="1200" spc="-5"/>
              <a:t>in India</a:t>
            </a:r>
          </a:p>
        </p:txBody>
      </p:sp>
      <p:pic>
        <p:nvPicPr>
          <p:cNvPr id="15" name="Graphic 14" descr="Arrow Right with solid fill">
            <a:extLst>
              <a:ext uri="{FF2B5EF4-FFF2-40B4-BE49-F238E27FC236}">
                <a16:creationId xmlns:a16="http://schemas.microsoft.com/office/drawing/2014/main" id="{374BC164-F4B9-EB1E-BC4D-4B336BFDA0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46053" y="4554372"/>
            <a:ext cx="360000" cy="360000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0B1AD19E-9C07-E67F-A85F-D42B3D4936EC}"/>
              </a:ext>
            </a:extLst>
          </p:cNvPr>
          <p:cNvSpPr txBox="1">
            <a:spLocks/>
          </p:cNvSpPr>
          <p:nvPr/>
        </p:nvSpPr>
        <p:spPr>
          <a:xfrm>
            <a:off x="3576966" y="3372310"/>
            <a:ext cx="2336675" cy="59717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en-GB" sz="1200" b="1" spc="-5" dirty="0">
                <a:solidFill>
                  <a:schemeClr val="tx2"/>
                </a:solidFill>
              </a:rPr>
              <a:t>40% </a:t>
            </a:r>
            <a:r>
              <a:rPr lang="en-GB" sz="1200" spc="-5" dirty="0"/>
              <a:t>in Germany (up 4pts)</a:t>
            </a:r>
          </a:p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en-GB" sz="1200" b="1" spc="-5" dirty="0">
                <a:solidFill>
                  <a:schemeClr val="tx2"/>
                </a:solidFill>
              </a:rPr>
              <a:t>22% </a:t>
            </a:r>
            <a:r>
              <a:rPr lang="en-GB" sz="1200" spc="-5" dirty="0"/>
              <a:t>in France (down 2pts)</a:t>
            </a:r>
          </a:p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en-GB" sz="1200" spc="-5" dirty="0"/>
              <a:t>UK flat at 27%</a:t>
            </a:r>
          </a:p>
        </p:txBody>
      </p:sp>
      <p:pic>
        <p:nvPicPr>
          <p:cNvPr id="14" name="Graphic 13" descr="Arrow Right with solid fill">
            <a:extLst>
              <a:ext uri="{FF2B5EF4-FFF2-40B4-BE49-F238E27FC236}">
                <a16:creationId xmlns:a16="http://schemas.microsoft.com/office/drawing/2014/main" id="{EB1EB2E8-F53E-9C00-2347-6A2C3B7B7C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16955" y="3490897"/>
            <a:ext cx="360000" cy="360000"/>
          </a:xfrm>
          <a:prstGeom prst="rect">
            <a:avLst/>
          </a:prstGeom>
        </p:spPr>
      </p:pic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DE2B7122-2421-F536-45D8-FA5C04F9ACCD}"/>
              </a:ext>
            </a:extLst>
          </p:cNvPr>
          <p:cNvPicPr preferRelativeResize="0"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0AC4CE8-0E5B-D624-721A-DACB1CD76705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0FED5703-FBAC-0191-0FEB-E841DC3E082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583" y="983213"/>
            <a:ext cx="5667768" cy="566776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663799" y="564702"/>
            <a:ext cx="7551832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lang="en-US" sz="360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Optimism is high in some regions, but lowest in Europe</a:t>
            </a:r>
          </a:p>
        </p:txBody>
      </p:sp>
      <p:grpSp>
        <p:nvGrpSpPr>
          <p:cNvPr id="8" name="Google Shape;889;p104">
            <a:extLst>
              <a:ext uri="{FF2B5EF4-FFF2-40B4-BE49-F238E27FC236}">
                <a16:creationId xmlns:a16="http://schemas.microsoft.com/office/drawing/2014/main" id="{9CFECA20-A5C8-774B-A88E-A18EFB67E5FD}"/>
              </a:ext>
            </a:extLst>
          </p:cNvPr>
          <p:cNvGrpSpPr/>
          <p:nvPr/>
        </p:nvGrpSpPr>
        <p:grpSpPr>
          <a:xfrm>
            <a:off x="5465421" y="41231"/>
            <a:ext cx="6774004" cy="6774004"/>
            <a:chOff x="2885658" y="41997"/>
            <a:chExt cx="6774004" cy="6774004"/>
          </a:xfrm>
        </p:grpSpPr>
        <p:sp>
          <p:nvSpPr>
            <p:cNvPr id="17" name="Google Shape;890;p104">
              <a:extLst>
                <a:ext uri="{FF2B5EF4-FFF2-40B4-BE49-F238E27FC236}">
                  <a16:creationId xmlns:a16="http://schemas.microsoft.com/office/drawing/2014/main" id="{2A8D5E06-F19D-8DE8-530E-BA6716ABC1BE}"/>
                </a:ext>
              </a:extLst>
            </p:cNvPr>
            <p:cNvSpPr/>
            <p:nvPr/>
          </p:nvSpPr>
          <p:spPr>
            <a:xfrm>
              <a:off x="3802333" y="958672"/>
              <a:ext cx="4940654" cy="4940654"/>
            </a:xfrm>
            <a:prstGeom prst="ellipse">
              <a:avLst/>
            </a:prstGeom>
            <a:noFill/>
            <a:ln w="1905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891;p104">
              <a:extLst>
                <a:ext uri="{FF2B5EF4-FFF2-40B4-BE49-F238E27FC236}">
                  <a16:creationId xmlns:a16="http://schemas.microsoft.com/office/drawing/2014/main" id="{8720AE16-0B87-2DA3-C66D-42B2691B885A}"/>
                </a:ext>
              </a:extLst>
            </p:cNvPr>
            <p:cNvSpPr/>
            <p:nvPr/>
          </p:nvSpPr>
          <p:spPr>
            <a:xfrm>
              <a:off x="2885658" y="41997"/>
              <a:ext cx="6774004" cy="6774004"/>
            </a:xfrm>
            <a:prstGeom prst="ellipse">
              <a:avLst/>
            </a:prstGeom>
            <a:noFill/>
            <a:ln w="1270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892;p104">
              <a:extLst>
                <a:ext uri="{FF2B5EF4-FFF2-40B4-BE49-F238E27FC236}">
                  <a16:creationId xmlns:a16="http://schemas.microsoft.com/office/drawing/2014/main" id="{141CF489-A85C-3A0B-EE92-30AFBB860252}"/>
                </a:ext>
              </a:extLst>
            </p:cNvPr>
            <p:cNvSpPr/>
            <p:nvPr/>
          </p:nvSpPr>
          <p:spPr>
            <a:xfrm>
              <a:off x="4007675" y="1164014"/>
              <a:ext cx="4529970" cy="4529971"/>
            </a:xfrm>
            <a:prstGeom prst="ellipse">
              <a:avLst/>
            </a:prstGeom>
            <a:solidFill>
              <a:schemeClr val="lt1">
                <a:alpha val="6666"/>
              </a:schemeClr>
            </a:solidFill>
            <a:ln>
              <a:noFill/>
            </a:ln>
            <a:effectLst>
              <a:outerShdw blurRad="635000" algn="ctr" rotWithShape="0">
                <a:srgbClr val="000000">
                  <a:alpha val="431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0" name="Google Shape;483;p43">
            <a:extLst>
              <a:ext uri="{FF2B5EF4-FFF2-40B4-BE49-F238E27FC236}">
                <a16:creationId xmlns:a16="http://schemas.microsoft.com/office/drawing/2014/main" id="{CA304E1D-49C7-CC93-29E0-D17D1C29EB06}"/>
              </a:ext>
            </a:extLst>
          </p:cNvPr>
          <p:cNvPicPr preferRelativeResize="0"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B2C71E7-2FAA-5C5D-3521-75320A96BCC5}"/>
              </a:ext>
            </a:extLst>
          </p:cNvPr>
          <p:cNvCxnSpPr>
            <a:cxnSpLocks/>
          </p:cNvCxnSpPr>
          <p:nvPr/>
        </p:nvCxnSpPr>
        <p:spPr>
          <a:xfrm flipH="1">
            <a:off x="903411" y="3014821"/>
            <a:ext cx="4205" cy="265122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29B0DD1-6406-575D-72FA-909068353CA9}"/>
              </a:ext>
            </a:extLst>
          </p:cNvPr>
          <p:cNvCxnSpPr/>
          <p:nvPr/>
        </p:nvCxnSpPr>
        <p:spPr>
          <a:xfrm>
            <a:off x="903411" y="5666042"/>
            <a:ext cx="7039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E596CA-8645-31F3-79B5-C2BB56FC1AFA}"/>
              </a:ext>
            </a:extLst>
          </p:cNvPr>
          <p:cNvCxnSpPr/>
          <p:nvPr/>
        </p:nvCxnSpPr>
        <p:spPr>
          <a:xfrm>
            <a:off x="903411" y="4554372"/>
            <a:ext cx="7039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E3C7DF6-6C40-92C7-6897-E1B4D02DEB51}"/>
              </a:ext>
            </a:extLst>
          </p:cNvPr>
          <p:cNvCxnSpPr/>
          <p:nvPr/>
        </p:nvCxnSpPr>
        <p:spPr>
          <a:xfrm>
            <a:off x="903411" y="3669938"/>
            <a:ext cx="7039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288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650059" y="648959"/>
            <a:ext cx="5997873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>
              <a:spcBef>
                <a:spcPts val="0"/>
              </a:spcBef>
            </a:pPr>
            <a:r>
              <a:rPr lang="en-US" sz="3600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rPr>
              <a:t>However, consumers are still cautious with their finances</a:t>
            </a:r>
          </a:p>
        </p:txBody>
      </p:sp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1FA6EC30-1CA8-A44E-8384-72104CDA4EC4}"/>
              </a:ext>
            </a:extLst>
          </p:cNvPr>
          <p:cNvSpPr txBox="1">
            <a:spLocks/>
          </p:cNvSpPr>
          <p:nvPr/>
        </p:nvSpPr>
        <p:spPr>
          <a:xfrm>
            <a:off x="1538973" y="1716422"/>
            <a:ext cx="3922512" cy="1488945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2102F1B9-6FCE-8F4F-9F29-640E9F2B4E65}"/>
              </a:ext>
            </a:extLst>
          </p:cNvPr>
          <p:cNvSpPr txBox="1">
            <a:spLocks/>
          </p:cNvSpPr>
          <p:nvPr/>
        </p:nvSpPr>
        <p:spPr>
          <a:xfrm>
            <a:off x="646281" y="1716422"/>
            <a:ext cx="1045578" cy="1488945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8DAE734F-0C1A-FF41-964E-E1A2F94D2CAB}"/>
              </a:ext>
            </a:extLst>
          </p:cNvPr>
          <p:cNvSpPr txBox="1">
            <a:spLocks/>
          </p:cNvSpPr>
          <p:nvPr/>
        </p:nvSpPr>
        <p:spPr>
          <a:xfrm>
            <a:off x="1835859" y="1922335"/>
            <a:ext cx="3470077" cy="48544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</a:pPr>
            <a:r>
              <a:rPr lang="en-US" sz="1200">
                <a:ea typeface="Arial"/>
                <a:sym typeface="Arial"/>
              </a:rPr>
              <a:t>Of global consumers say they are very confident spending money over the coming months given the cost of living 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ADB425CE-446E-524C-80DC-839F7A71E4EF}"/>
              </a:ext>
            </a:extLst>
          </p:cNvPr>
          <p:cNvSpPr txBox="1">
            <a:spLocks/>
          </p:cNvSpPr>
          <p:nvPr/>
        </p:nvSpPr>
        <p:spPr>
          <a:xfrm>
            <a:off x="2420388" y="3853822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62E122D9-1661-2F47-92E5-68A073D64173}"/>
              </a:ext>
            </a:extLst>
          </p:cNvPr>
          <p:cNvSpPr txBox="1">
            <a:spLocks/>
          </p:cNvSpPr>
          <p:nvPr/>
        </p:nvSpPr>
        <p:spPr>
          <a:xfrm>
            <a:off x="1527696" y="3853822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AE591582-7DDB-BA43-AB14-B2AB21700B27}"/>
              </a:ext>
            </a:extLst>
          </p:cNvPr>
          <p:cNvSpPr txBox="1">
            <a:spLocks/>
          </p:cNvSpPr>
          <p:nvPr/>
        </p:nvSpPr>
        <p:spPr>
          <a:xfrm>
            <a:off x="2816214" y="4246673"/>
            <a:ext cx="2916146" cy="25267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200">
                <a:ea typeface="Arial"/>
                <a:sym typeface="Arial"/>
              </a:rPr>
              <a:t>+3pp since January 2022 </a:t>
            </a:r>
            <a:endParaRPr lang="en-US" sz="1100"/>
          </a:p>
        </p:txBody>
      </p:sp>
      <p:sp>
        <p:nvSpPr>
          <p:cNvPr id="47" name="Text Placeholder 8">
            <a:extLst>
              <a:ext uri="{FF2B5EF4-FFF2-40B4-BE49-F238E27FC236}">
                <a16:creationId xmlns:a16="http://schemas.microsoft.com/office/drawing/2014/main" id="{D37F11B7-242F-BE4F-AB6A-AB84A02012A7}"/>
              </a:ext>
            </a:extLst>
          </p:cNvPr>
          <p:cNvSpPr txBox="1">
            <a:spLocks/>
          </p:cNvSpPr>
          <p:nvPr/>
        </p:nvSpPr>
        <p:spPr>
          <a:xfrm>
            <a:off x="606201" y="1702482"/>
            <a:ext cx="1135452" cy="153780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0"/>
              <a:t>JUST</a:t>
            </a:r>
            <a:br>
              <a:rPr lang="en-US" sz="2400"/>
            </a:br>
            <a:r>
              <a:rPr lang="en-US" sz="2400"/>
              <a:t>27%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27E5992A-F131-3540-A4A2-DFDD07C0B463}"/>
              </a:ext>
            </a:extLst>
          </p:cNvPr>
          <p:cNvSpPr txBox="1">
            <a:spLocks/>
          </p:cNvSpPr>
          <p:nvPr/>
        </p:nvSpPr>
        <p:spPr>
          <a:xfrm>
            <a:off x="1523572" y="3847482"/>
            <a:ext cx="1045578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400"/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B3F1BECA-B742-3B48-841E-E98466E8C404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SENTIMENT TRACKER</a:t>
            </a:r>
          </a:p>
        </p:txBody>
      </p:sp>
      <p:pic>
        <p:nvPicPr>
          <p:cNvPr id="29" name="Picture 28" descr="A picture containing icon&#10;&#10;Description automatically generated">
            <a:extLst>
              <a:ext uri="{FF2B5EF4-FFF2-40B4-BE49-F238E27FC236}">
                <a16:creationId xmlns:a16="http://schemas.microsoft.com/office/drawing/2014/main" id="{A93FD946-4ACD-884D-9D80-23250AFBB4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4194" y="1187722"/>
            <a:ext cx="4751751" cy="4751751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979A7D4-FF70-EB4B-82A4-72A2AC7DDA47}"/>
              </a:ext>
            </a:extLst>
          </p:cNvPr>
          <p:cNvSpPr/>
          <p:nvPr/>
        </p:nvSpPr>
        <p:spPr>
          <a:xfrm>
            <a:off x="1589044" y="4003118"/>
            <a:ext cx="9146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WAS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498DFC9-3A76-A445-96B5-17366495CA96}"/>
              </a:ext>
            </a:extLst>
          </p:cNvPr>
          <p:cNvSpPr/>
          <p:nvPr/>
        </p:nvSpPr>
        <p:spPr>
          <a:xfrm>
            <a:off x="1687149" y="4243337"/>
            <a:ext cx="795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24%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FA66C13-EADB-0B82-A60F-6D002FA71F43}"/>
              </a:ext>
            </a:extLst>
          </p:cNvPr>
          <p:cNvSpPr txBox="1">
            <a:spLocks/>
          </p:cNvSpPr>
          <p:nvPr/>
        </p:nvSpPr>
        <p:spPr>
          <a:xfrm>
            <a:off x="2279113" y="2361413"/>
            <a:ext cx="1535754" cy="59717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en-GB" sz="1200" b="1" spc="-5">
                <a:solidFill>
                  <a:schemeClr val="tx2"/>
                </a:solidFill>
              </a:rPr>
              <a:t>35% </a:t>
            </a:r>
            <a:r>
              <a:rPr lang="en-GB" sz="1200" spc="-5"/>
              <a:t>in the Americas  </a:t>
            </a:r>
          </a:p>
        </p:txBody>
      </p:sp>
      <p:pic>
        <p:nvPicPr>
          <p:cNvPr id="11" name="Graphic 10" descr="Arrow Right with solid fill">
            <a:extLst>
              <a:ext uri="{FF2B5EF4-FFF2-40B4-BE49-F238E27FC236}">
                <a16:creationId xmlns:a16="http://schemas.microsoft.com/office/drawing/2014/main" id="{A68C690B-DC5E-670D-A43B-3395FF9FFF6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46353" y="2469115"/>
            <a:ext cx="360000" cy="360000"/>
          </a:xfrm>
          <a:prstGeom prst="rect">
            <a:avLst/>
          </a:prstGeom>
        </p:spPr>
      </p:pic>
      <p:pic>
        <p:nvPicPr>
          <p:cNvPr id="15" name="Graphic 14" descr="Arrow Right with solid fill">
            <a:extLst>
              <a:ext uri="{FF2B5EF4-FFF2-40B4-BE49-F238E27FC236}">
                <a16:creationId xmlns:a16="http://schemas.microsoft.com/office/drawing/2014/main" id="{70C2F3D5-03AA-288E-456F-90F7FB98081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38850" y="2675582"/>
            <a:ext cx="360000" cy="360000"/>
          </a:xfrm>
          <a:prstGeom prst="rect">
            <a:avLst/>
          </a:prstGeo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D1AE8EA-67D4-15AD-A44E-87D77ED11FD2}"/>
              </a:ext>
            </a:extLst>
          </p:cNvPr>
          <p:cNvSpPr txBox="1">
            <a:spLocks/>
          </p:cNvSpPr>
          <p:nvPr/>
        </p:nvSpPr>
        <p:spPr>
          <a:xfrm>
            <a:off x="2293058" y="2672911"/>
            <a:ext cx="3168428" cy="59717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en-GB" sz="1200" b="1" spc="-5" dirty="0">
                <a:solidFill>
                  <a:schemeClr val="tx2"/>
                </a:solidFill>
              </a:rPr>
              <a:t>16% </a:t>
            </a:r>
            <a:r>
              <a:rPr lang="en-GB" sz="1200" spc="-5" dirty="0"/>
              <a:t>in Europe &amp; the UK (UK is at current low point now vs Sept 21 high of 31%) </a:t>
            </a:r>
          </a:p>
        </p:txBody>
      </p:sp>
      <p:grpSp>
        <p:nvGrpSpPr>
          <p:cNvPr id="2" name="Google Shape;889;p104">
            <a:extLst>
              <a:ext uri="{FF2B5EF4-FFF2-40B4-BE49-F238E27FC236}">
                <a16:creationId xmlns:a16="http://schemas.microsoft.com/office/drawing/2014/main" id="{DEE59B75-0E9E-A02C-2D36-7594172230D9}"/>
              </a:ext>
            </a:extLst>
          </p:cNvPr>
          <p:cNvGrpSpPr/>
          <p:nvPr/>
        </p:nvGrpSpPr>
        <p:grpSpPr>
          <a:xfrm>
            <a:off x="5592474" y="51108"/>
            <a:ext cx="6774004" cy="6774004"/>
            <a:chOff x="2885658" y="41997"/>
            <a:chExt cx="6774004" cy="6774004"/>
          </a:xfrm>
        </p:grpSpPr>
        <p:sp>
          <p:nvSpPr>
            <p:cNvPr id="10" name="Google Shape;890;p104">
              <a:extLst>
                <a:ext uri="{FF2B5EF4-FFF2-40B4-BE49-F238E27FC236}">
                  <a16:creationId xmlns:a16="http://schemas.microsoft.com/office/drawing/2014/main" id="{1ECD6044-3AAD-89E1-11F7-8F95D1749AD2}"/>
                </a:ext>
              </a:extLst>
            </p:cNvPr>
            <p:cNvSpPr/>
            <p:nvPr/>
          </p:nvSpPr>
          <p:spPr>
            <a:xfrm>
              <a:off x="3802333" y="958672"/>
              <a:ext cx="4940654" cy="4940654"/>
            </a:xfrm>
            <a:prstGeom prst="ellipse">
              <a:avLst/>
            </a:prstGeom>
            <a:noFill/>
            <a:ln w="1905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891;p104">
              <a:extLst>
                <a:ext uri="{FF2B5EF4-FFF2-40B4-BE49-F238E27FC236}">
                  <a16:creationId xmlns:a16="http://schemas.microsoft.com/office/drawing/2014/main" id="{1B96C00D-8BCC-83BD-69E1-9B58DE320739}"/>
                </a:ext>
              </a:extLst>
            </p:cNvPr>
            <p:cNvSpPr/>
            <p:nvPr/>
          </p:nvSpPr>
          <p:spPr>
            <a:xfrm>
              <a:off x="2885658" y="41997"/>
              <a:ext cx="6774004" cy="6774004"/>
            </a:xfrm>
            <a:prstGeom prst="ellipse">
              <a:avLst/>
            </a:prstGeom>
            <a:noFill/>
            <a:ln w="1270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892;p104">
              <a:extLst>
                <a:ext uri="{FF2B5EF4-FFF2-40B4-BE49-F238E27FC236}">
                  <a16:creationId xmlns:a16="http://schemas.microsoft.com/office/drawing/2014/main" id="{AAE27108-E03D-F7BA-4F45-A868D7ADED86}"/>
                </a:ext>
              </a:extLst>
            </p:cNvPr>
            <p:cNvSpPr/>
            <p:nvPr/>
          </p:nvSpPr>
          <p:spPr>
            <a:xfrm>
              <a:off x="4007675" y="1164014"/>
              <a:ext cx="4529970" cy="4529971"/>
            </a:xfrm>
            <a:prstGeom prst="ellipse">
              <a:avLst/>
            </a:prstGeom>
            <a:solidFill>
              <a:schemeClr val="lt1">
                <a:alpha val="6666"/>
              </a:schemeClr>
            </a:solidFill>
            <a:ln>
              <a:noFill/>
            </a:ln>
            <a:effectLst>
              <a:outerShdw blurRad="635000" algn="ctr" rotWithShape="0">
                <a:srgbClr val="000000">
                  <a:alpha val="431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45AA9B4-4FF9-A00C-C63B-8991769D7FC2}"/>
              </a:ext>
            </a:extLst>
          </p:cNvPr>
          <p:cNvCxnSpPr>
            <a:cxnSpLocks/>
          </p:cNvCxnSpPr>
          <p:nvPr/>
        </p:nvCxnSpPr>
        <p:spPr>
          <a:xfrm>
            <a:off x="976600" y="3205367"/>
            <a:ext cx="0" cy="126880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D0CB64-D67D-C432-4CC6-B01DC2EAFEA0}"/>
              </a:ext>
            </a:extLst>
          </p:cNvPr>
          <p:cNvCxnSpPr/>
          <p:nvPr/>
        </p:nvCxnSpPr>
        <p:spPr>
          <a:xfrm>
            <a:off x="976600" y="4474169"/>
            <a:ext cx="6574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FD6ACA72-89F7-B4AB-E790-2E6701457DE5}"/>
              </a:ext>
            </a:extLst>
          </p:cNvPr>
          <p:cNvSpPr txBox="1">
            <a:spLocks/>
          </p:cNvSpPr>
          <p:nvPr/>
        </p:nvSpPr>
        <p:spPr>
          <a:xfrm>
            <a:off x="2420388" y="5192072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54C63E12-9E41-C06F-5F12-FF6516C384AE}"/>
              </a:ext>
            </a:extLst>
          </p:cNvPr>
          <p:cNvSpPr txBox="1">
            <a:spLocks/>
          </p:cNvSpPr>
          <p:nvPr/>
        </p:nvSpPr>
        <p:spPr>
          <a:xfrm>
            <a:off x="1527696" y="5192072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B915CB0F-69A1-42D2-2647-FE925EFC96C6}"/>
              </a:ext>
            </a:extLst>
          </p:cNvPr>
          <p:cNvSpPr txBox="1">
            <a:spLocks/>
          </p:cNvSpPr>
          <p:nvPr/>
        </p:nvSpPr>
        <p:spPr>
          <a:xfrm>
            <a:off x="2816214" y="5584923"/>
            <a:ext cx="2916146" cy="25267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200" dirty="0">
                <a:sym typeface="Arial"/>
              </a:rPr>
              <a:t>In Jan 2021</a:t>
            </a:r>
            <a:endParaRPr lang="en-US" sz="1100" dirty="0"/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F637D87A-5C1B-3476-D94C-33FDCFFE4E0B}"/>
              </a:ext>
            </a:extLst>
          </p:cNvPr>
          <p:cNvSpPr txBox="1">
            <a:spLocks/>
          </p:cNvSpPr>
          <p:nvPr/>
        </p:nvSpPr>
        <p:spPr>
          <a:xfrm>
            <a:off x="1523572" y="5185732"/>
            <a:ext cx="1045578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4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BF7CA9D-AF30-A3AD-7733-BBA99BAD07F3}"/>
              </a:ext>
            </a:extLst>
          </p:cNvPr>
          <p:cNvSpPr/>
          <p:nvPr/>
        </p:nvSpPr>
        <p:spPr>
          <a:xfrm>
            <a:off x="1696239" y="5354073"/>
            <a:ext cx="7003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chemeClr val="tx2"/>
                </a:solidFill>
              </a:rPr>
              <a:t>WAS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F5D1379-7ED3-BB6A-DA6C-329143EF591B}"/>
              </a:ext>
            </a:extLst>
          </p:cNvPr>
          <p:cNvSpPr/>
          <p:nvPr/>
        </p:nvSpPr>
        <p:spPr>
          <a:xfrm>
            <a:off x="1687149" y="5581587"/>
            <a:ext cx="795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18%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7647F3-938C-A9AB-6E04-736EEB5383B4}"/>
              </a:ext>
            </a:extLst>
          </p:cNvPr>
          <p:cNvCxnSpPr>
            <a:cxnSpLocks/>
          </p:cNvCxnSpPr>
          <p:nvPr/>
        </p:nvCxnSpPr>
        <p:spPr>
          <a:xfrm>
            <a:off x="976600" y="4543617"/>
            <a:ext cx="0" cy="126880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E7CF5C3-3D85-8876-A5EE-C3CD8EB56C77}"/>
              </a:ext>
            </a:extLst>
          </p:cNvPr>
          <p:cNvCxnSpPr/>
          <p:nvPr/>
        </p:nvCxnSpPr>
        <p:spPr>
          <a:xfrm>
            <a:off x="976600" y="5812419"/>
            <a:ext cx="6574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445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AF51B-0BF4-3FD4-D454-E438E88D8871}"/>
              </a:ext>
            </a:extLst>
          </p:cNvPr>
          <p:cNvSpPr/>
          <p:nvPr/>
        </p:nvSpPr>
        <p:spPr>
          <a:xfrm>
            <a:off x="-83126" y="-35627"/>
            <a:ext cx="3051906" cy="694112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12880638-7CB7-42E2-B54D-8C0714FEF4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310" y="753331"/>
            <a:ext cx="3606650" cy="1346398"/>
          </a:xfrm>
        </p:spPr>
        <p:txBody>
          <a:bodyPr/>
          <a:lstStyle/>
          <a:p>
            <a:r>
              <a:rPr lang="en-US" sz="8800">
                <a:solidFill>
                  <a:schemeClr val="bg1"/>
                </a:solidFill>
              </a:rPr>
              <a:t>41%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912CA147-5FCC-4A6D-8944-1C5773438B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6049" y="2618956"/>
            <a:ext cx="1901029" cy="1132153"/>
          </a:xfrm>
        </p:spPr>
        <p:txBody>
          <a:bodyPr/>
          <a:lstStyle/>
          <a:p>
            <a:pPr marL="12700" marR="5080">
              <a:buClr>
                <a:srgbClr val="000000"/>
              </a:buClr>
              <a:buSzPts val="1800"/>
              <a:defRPr/>
            </a:pPr>
            <a:r>
              <a:rPr lang="en-US" sz="1800" kern="0">
                <a:solidFill>
                  <a:schemeClr val="bg1"/>
                </a:solidFill>
                <a:sym typeface="Arial"/>
              </a:rPr>
              <a:t>Of global consumers are </a:t>
            </a:r>
            <a:r>
              <a:rPr lang="en-US" sz="1800" b="1" kern="0">
                <a:solidFill>
                  <a:schemeClr val="bg1"/>
                </a:solidFill>
                <a:sym typeface="Arial"/>
              </a:rPr>
              <a:t>very</a:t>
            </a:r>
            <a:r>
              <a:rPr lang="en-US" sz="1800" kern="0">
                <a:solidFill>
                  <a:schemeClr val="bg1"/>
                </a:solidFill>
                <a:sym typeface="Arial"/>
              </a:rPr>
              <a:t> </a:t>
            </a:r>
            <a:r>
              <a:rPr lang="en-US" sz="1800" b="1" kern="0">
                <a:solidFill>
                  <a:schemeClr val="bg1"/>
                </a:solidFill>
                <a:sym typeface="Arial"/>
              </a:rPr>
              <a:t>concerned</a:t>
            </a:r>
            <a:r>
              <a:rPr lang="en-US" sz="1800" kern="0">
                <a:solidFill>
                  <a:schemeClr val="bg1"/>
                </a:solidFill>
                <a:sym typeface="Arial"/>
              </a:rPr>
              <a:t> about their personal financial security given current global and economic circumstances</a:t>
            </a:r>
          </a:p>
          <a:p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657287E4-D937-594D-A6FA-8F5F15E7F3B9}"/>
              </a:ext>
            </a:extLst>
          </p:cNvPr>
          <p:cNvSpPr txBox="1"/>
          <p:nvPr/>
        </p:nvSpPr>
        <p:spPr>
          <a:xfrm>
            <a:off x="3203261" y="1392710"/>
            <a:ext cx="8593979" cy="684162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12700" marR="0" lvl="0" indent="0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600" b="1" u="none" strike="noStrike" kern="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Greycliff CF"/>
                <a:sym typeface="Arial"/>
              </a:rPr>
              <a:t>35% of global consumers </a:t>
            </a:r>
            <a:r>
              <a:rPr lang="en-GB" sz="1600" b="1" kern="0" spc="-30">
                <a:solidFill>
                  <a:prstClr val="black"/>
                </a:solidFill>
                <a:latin typeface="Century Gothic" panose="020B0502020202020204" pitchFamily="34" charset="0"/>
                <a:cs typeface="Greycliff CF"/>
                <a:sym typeface="Arial"/>
              </a:rPr>
              <a:t>believe their personal financial situation will get better in the next three months, rising to 44% who believe this will be the case by the end of 2023. </a:t>
            </a:r>
            <a:endParaRPr kumimoji="0" lang="en-GB" sz="1600" b="1" u="none" strike="noStrike" kern="0" cap="none" spc="-3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cs typeface="Greycliff CF"/>
              <a:sym typeface="Arial"/>
            </a:endParaRP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860BE5B-DE1C-9448-BC9A-AD9DD535CD3A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SENTIMENT TRACKER</a:t>
            </a:r>
          </a:p>
        </p:txBody>
      </p:sp>
      <p:sp>
        <p:nvSpPr>
          <p:cNvPr id="30" name="object 11">
            <a:extLst>
              <a:ext uri="{FF2B5EF4-FFF2-40B4-BE49-F238E27FC236}">
                <a16:creationId xmlns:a16="http://schemas.microsoft.com/office/drawing/2014/main" id="{B0390986-3205-4D3E-B8F9-9ECDE0997AD2}"/>
              </a:ext>
            </a:extLst>
          </p:cNvPr>
          <p:cNvSpPr txBox="1"/>
          <p:nvPr/>
        </p:nvSpPr>
        <p:spPr>
          <a:xfrm>
            <a:off x="3054853" y="2677775"/>
            <a:ext cx="2909357" cy="376385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1495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200" u="none" strike="noStrike" kern="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Greycliff CF"/>
                <a:sym typeface="Arial"/>
              </a:rPr>
              <a:t>Financial situation </a:t>
            </a:r>
            <a:r>
              <a:rPr lang="en-GB" sz="1200" kern="0" spc="-30">
                <a:solidFill>
                  <a:prstClr val="black"/>
                </a:solidFill>
                <a:latin typeface="Century Gothic" panose="020B0502020202020204" pitchFamily="34" charset="0"/>
                <a:cs typeface="Greycliff CF"/>
                <a:sym typeface="Arial"/>
              </a:rPr>
              <a:t>in the next </a:t>
            </a:r>
            <a:r>
              <a:rPr lang="en-GB" sz="1200" b="1" kern="0" spc="-30">
                <a:solidFill>
                  <a:prstClr val="black"/>
                </a:solidFill>
                <a:latin typeface="Century Gothic" panose="020B0502020202020204" pitchFamily="34" charset="0"/>
                <a:cs typeface="Greycliff CF"/>
                <a:sym typeface="Arial"/>
              </a:rPr>
              <a:t>3 months</a:t>
            </a:r>
            <a:endParaRPr kumimoji="0" lang="en-GB" sz="1200" b="1" u="none" strike="noStrike" kern="0" cap="none" spc="-3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cs typeface="Greycliff CF"/>
              <a:sym typeface="Arial"/>
            </a:endParaRP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C66B14F3-83F2-BD47-C0B4-CD39C2FD42B7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B1502AB-7B69-A1A9-FA63-066A42D48AEE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  <p:graphicFrame>
        <p:nvGraphicFramePr>
          <p:cNvPr id="32" name="Google Shape;642;p111">
            <a:extLst>
              <a:ext uri="{FF2B5EF4-FFF2-40B4-BE49-F238E27FC236}">
                <a16:creationId xmlns:a16="http://schemas.microsoft.com/office/drawing/2014/main" id="{108BA68B-3411-45C0-A6ED-4F91A2DFA0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2493481"/>
              </p:ext>
            </p:extLst>
          </p:nvPr>
        </p:nvGraphicFramePr>
        <p:xfrm>
          <a:off x="3054853" y="2963515"/>
          <a:ext cx="4840342" cy="2817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Left Brace 15">
            <a:extLst>
              <a:ext uri="{FF2B5EF4-FFF2-40B4-BE49-F238E27FC236}">
                <a16:creationId xmlns:a16="http://schemas.microsoft.com/office/drawing/2014/main" id="{B51618DA-EB15-264F-89D3-6D0D17B9676E}"/>
              </a:ext>
            </a:extLst>
          </p:cNvPr>
          <p:cNvSpPr/>
          <p:nvPr/>
        </p:nvSpPr>
        <p:spPr>
          <a:xfrm rot="10800000">
            <a:off x="6566345" y="4744301"/>
            <a:ext cx="245377" cy="981507"/>
          </a:xfrm>
          <a:prstGeom prst="leftBrace">
            <a:avLst>
              <a:gd name="adj1" fmla="val 90721"/>
              <a:gd name="adj2" fmla="val 48589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D6656E-FA8A-E941-8C9F-32864B27AA3F}"/>
              </a:ext>
            </a:extLst>
          </p:cNvPr>
          <p:cNvSpPr txBox="1">
            <a:spLocks/>
          </p:cNvSpPr>
          <p:nvPr/>
        </p:nvSpPr>
        <p:spPr>
          <a:xfrm>
            <a:off x="6383299" y="5018807"/>
            <a:ext cx="1485094" cy="3050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indent="0" algn="ctr">
              <a:lnSpc>
                <a:spcPct val="80000"/>
              </a:lnSpc>
              <a:buFontTx/>
              <a:buNone/>
            </a:pPr>
            <a:r>
              <a:rPr lang="en-US" sz="1200" b="1">
                <a:latin typeface="Century Gothic" panose="020B0502020202020204" pitchFamily="34" charset="0"/>
              </a:rPr>
              <a:t>Net: </a:t>
            </a:r>
          </a:p>
          <a:p>
            <a:pPr marL="1800" indent="0" algn="ctr">
              <a:lnSpc>
                <a:spcPct val="80000"/>
              </a:lnSpc>
              <a:buFontTx/>
              <a:buNone/>
            </a:pPr>
            <a:r>
              <a:rPr lang="en-US" sz="1200" b="1">
                <a:latin typeface="Century Gothic" panose="020B0502020202020204" pitchFamily="34" charset="0"/>
              </a:rPr>
              <a:t>30%</a:t>
            </a:r>
          </a:p>
        </p:txBody>
      </p:sp>
      <p:sp>
        <p:nvSpPr>
          <p:cNvPr id="6" name="object 11">
            <a:extLst>
              <a:ext uri="{FF2B5EF4-FFF2-40B4-BE49-F238E27FC236}">
                <a16:creationId xmlns:a16="http://schemas.microsoft.com/office/drawing/2014/main" id="{6B9953FA-7723-34DF-774E-9E8CBACFD81A}"/>
              </a:ext>
            </a:extLst>
          </p:cNvPr>
          <p:cNvSpPr txBox="1"/>
          <p:nvPr/>
        </p:nvSpPr>
        <p:spPr>
          <a:xfrm>
            <a:off x="7656166" y="2704626"/>
            <a:ext cx="2582404" cy="366493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1495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200" u="none" strike="noStrike" kern="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Greycliff CF"/>
                <a:sym typeface="Arial"/>
              </a:rPr>
              <a:t>Financial situation by the </a:t>
            </a:r>
            <a:r>
              <a:rPr kumimoji="0" lang="en-GB" sz="1200" b="1" u="none" strike="noStrike" kern="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Greycliff CF"/>
                <a:sym typeface="Arial"/>
              </a:rPr>
              <a:t>end of 2023</a:t>
            </a:r>
          </a:p>
        </p:txBody>
      </p:sp>
      <p:graphicFrame>
        <p:nvGraphicFramePr>
          <p:cNvPr id="8" name="Google Shape;642;p111">
            <a:extLst>
              <a:ext uri="{FF2B5EF4-FFF2-40B4-BE49-F238E27FC236}">
                <a16:creationId xmlns:a16="http://schemas.microsoft.com/office/drawing/2014/main" id="{7230DCB3-65F3-BD22-EFCB-2F8FE31A57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0567656"/>
              </p:ext>
            </p:extLst>
          </p:nvPr>
        </p:nvGraphicFramePr>
        <p:xfrm>
          <a:off x="7656166" y="3032629"/>
          <a:ext cx="4840342" cy="2817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" name="Left Brace 8">
            <a:extLst>
              <a:ext uri="{FF2B5EF4-FFF2-40B4-BE49-F238E27FC236}">
                <a16:creationId xmlns:a16="http://schemas.microsoft.com/office/drawing/2014/main" id="{60A21817-1365-9B74-2409-AE310AA8F6F0}"/>
              </a:ext>
            </a:extLst>
          </p:cNvPr>
          <p:cNvSpPr/>
          <p:nvPr/>
        </p:nvSpPr>
        <p:spPr>
          <a:xfrm rot="10800000">
            <a:off x="11039136" y="4790487"/>
            <a:ext cx="245377" cy="981507"/>
          </a:xfrm>
          <a:prstGeom prst="leftBrace">
            <a:avLst>
              <a:gd name="adj1" fmla="val 90721"/>
              <a:gd name="adj2" fmla="val 48589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17CDF3-8FDF-9E68-591A-1F832576197F}"/>
              </a:ext>
            </a:extLst>
          </p:cNvPr>
          <p:cNvSpPr txBox="1">
            <a:spLocks/>
          </p:cNvSpPr>
          <p:nvPr/>
        </p:nvSpPr>
        <p:spPr>
          <a:xfrm>
            <a:off x="10796732" y="5064992"/>
            <a:ext cx="1485094" cy="3050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indent="0" algn="ctr">
              <a:lnSpc>
                <a:spcPct val="80000"/>
              </a:lnSpc>
              <a:buFontTx/>
              <a:buNone/>
            </a:pPr>
            <a:r>
              <a:rPr lang="en-US" sz="1200" b="1">
                <a:latin typeface="Century Gothic" panose="020B0502020202020204" pitchFamily="34" charset="0"/>
              </a:rPr>
              <a:t>Net: </a:t>
            </a:r>
          </a:p>
          <a:p>
            <a:pPr marL="1800" indent="0" algn="ctr">
              <a:lnSpc>
                <a:spcPct val="80000"/>
              </a:lnSpc>
              <a:buFontTx/>
              <a:buNone/>
            </a:pPr>
            <a:r>
              <a:rPr lang="en-US" sz="1200" b="1">
                <a:latin typeface="Century Gothic" panose="020B0502020202020204" pitchFamily="34" charset="0"/>
              </a:rPr>
              <a:t>32%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C50BD55B-701D-0354-2219-48014A206489}"/>
              </a:ext>
            </a:extLst>
          </p:cNvPr>
          <p:cNvSpPr/>
          <p:nvPr/>
        </p:nvSpPr>
        <p:spPr>
          <a:xfrm rot="10800000">
            <a:off x="11192117" y="3414951"/>
            <a:ext cx="245377" cy="981507"/>
          </a:xfrm>
          <a:prstGeom prst="leftBrace">
            <a:avLst>
              <a:gd name="adj1" fmla="val 90721"/>
              <a:gd name="adj2" fmla="val 48589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B06DD272-99AE-49E1-7572-5AC9544FC8E1}"/>
              </a:ext>
            </a:extLst>
          </p:cNvPr>
          <p:cNvSpPr txBox="1">
            <a:spLocks/>
          </p:cNvSpPr>
          <p:nvPr/>
        </p:nvSpPr>
        <p:spPr>
          <a:xfrm>
            <a:off x="10925340" y="3561261"/>
            <a:ext cx="1485094" cy="3050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indent="0" algn="ctr">
              <a:lnSpc>
                <a:spcPct val="80000"/>
              </a:lnSpc>
              <a:buFontTx/>
              <a:buNone/>
            </a:pPr>
            <a:r>
              <a:rPr lang="en-US" sz="1200" b="1">
                <a:latin typeface="Century Gothic" panose="020B0502020202020204" pitchFamily="34" charset="0"/>
              </a:rPr>
              <a:t>Net: </a:t>
            </a:r>
          </a:p>
          <a:p>
            <a:pPr marL="1800" indent="0" algn="ctr">
              <a:lnSpc>
                <a:spcPct val="80000"/>
              </a:lnSpc>
              <a:buFontTx/>
              <a:buNone/>
            </a:pPr>
            <a:r>
              <a:rPr lang="en-US" sz="1200" b="1">
                <a:latin typeface="Century Gothic" panose="020B0502020202020204" pitchFamily="34" charset="0"/>
              </a:rPr>
              <a:t>44%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DF8C8BCC-F144-E90F-3901-A281EBB6AFA9}"/>
              </a:ext>
            </a:extLst>
          </p:cNvPr>
          <p:cNvSpPr/>
          <p:nvPr/>
        </p:nvSpPr>
        <p:spPr>
          <a:xfrm rot="10800000">
            <a:off x="6631433" y="3260356"/>
            <a:ext cx="245377" cy="981507"/>
          </a:xfrm>
          <a:prstGeom prst="leftBrace">
            <a:avLst>
              <a:gd name="adj1" fmla="val 90721"/>
              <a:gd name="adj2" fmla="val 48589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2F1BFF4F-DD85-61FB-2AAB-0ADBBEF02421}"/>
              </a:ext>
            </a:extLst>
          </p:cNvPr>
          <p:cNvSpPr txBox="1">
            <a:spLocks/>
          </p:cNvSpPr>
          <p:nvPr/>
        </p:nvSpPr>
        <p:spPr>
          <a:xfrm>
            <a:off x="6389029" y="3534862"/>
            <a:ext cx="1485094" cy="3050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indent="0" algn="ctr">
              <a:lnSpc>
                <a:spcPct val="80000"/>
              </a:lnSpc>
              <a:buFontTx/>
              <a:buNone/>
            </a:pPr>
            <a:r>
              <a:rPr lang="en-US" sz="1200" b="1">
                <a:latin typeface="Century Gothic" panose="020B0502020202020204" pitchFamily="34" charset="0"/>
              </a:rPr>
              <a:t>Net: </a:t>
            </a:r>
          </a:p>
          <a:p>
            <a:pPr marL="1800" indent="0" algn="ctr">
              <a:lnSpc>
                <a:spcPct val="80000"/>
              </a:lnSpc>
              <a:buFontTx/>
              <a:buNone/>
            </a:pPr>
            <a:r>
              <a:rPr lang="en-US" sz="1200" b="1">
                <a:latin typeface="Century Gothic" panose="020B0502020202020204" pitchFamily="34" charset="0"/>
              </a:rPr>
              <a:t>35%</a:t>
            </a:r>
          </a:p>
        </p:txBody>
      </p:sp>
      <p:pic>
        <p:nvPicPr>
          <p:cNvPr id="10" name="Google Shape;483;p43">
            <a:extLst>
              <a:ext uri="{FF2B5EF4-FFF2-40B4-BE49-F238E27FC236}">
                <a16:creationId xmlns:a16="http://schemas.microsoft.com/office/drawing/2014/main" id="{B7E03636-0844-15E2-0008-C8F81B8418D6}"/>
              </a:ext>
            </a:extLst>
          </p:cNvPr>
          <p:cNvPicPr preferRelativeResize="0"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0B76216-363F-AC58-06E4-D50E083D0CF6}"/>
              </a:ext>
            </a:extLst>
          </p:cNvPr>
          <p:cNvSpPr/>
          <p:nvPr/>
        </p:nvSpPr>
        <p:spPr>
          <a:xfrm>
            <a:off x="1854936" y="2191172"/>
            <a:ext cx="915187" cy="373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dirty="0">
                <a:solidFill>
                  <a:schemeClr val="tx1"/>
                </a:solidFill>
              </a:rPr>
              <a:t>UK: 37%</a:t>
            </a:r>
          </a:p>
          <a:p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16C72C-EE8D-C526-EC92-DD05389E6B37}"/>
              </a:ext>
            </a:extLst>
          </p:cNvPr>
          <p:cNvSpPr/>
          <p:nvPr/>
        </p:nvSpPr>
        <p:spPr>
          <a:xfrm>
            <a:off x="6818391" y="3018480"/>
            <a:ext cx="915187" cy="373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>
                <a:solidFill>
                  <a:schemeClr val="tx1"/>
                </a:solidFill>
              </a:rPr>
              <a:t>UK: 15%</a:t>
            </a:r>
          </a:p>
          <a:p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2F6F99-8A43-7BD5-5E9B-BAE1328375EF}"/>
              </a:ext>
            </a:extLst>
          </p:cNvPr>
          <p:cNvSpPr/>
          <p:nvPr/>
        </p:nvSpPr>
        <p:spPr>
          <a:xfrm>
            <a:off x="11210293" y="3018480"/>
            <a:ext cx="915187" cy="373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>
                <a:solidFill>
                  <a:schemeClr val="tx1"/>
                </a:solidFill>
              </a:rPr>
              <a:t>UK: 22%</a:t>
            </a:r>
          </a:p>
          <a:p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B2B100-B249-BB09-A99C-0F4A919357D1}"/>
              </a:ext>
            </a:extLst>
          </p:cNvPr>
          <p:cNvSpPr/>
          <p:nvPr/>
        </p:nvSpPr>
        <p:spPr>
          <a:xfrm>
            <a:off x="6818391" y="5541370"/>
            <a:ext cx="915187" cy="373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>
                <a:solidFill>
                  <a:schemeClr val="tx1"/>
                </a:solidFill>
              </a:rPr>
              <a:t>UK: 57%</a:t>
            </a:r>
          </a:p>
          <a:p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2E5743-226B-5014-0604-0B0EDAC84C30}"/>
              </a:ext>
            </a:extLst>
          </p:cNvPr>
          <p:cNvSpPr/>
          <p:nvPr/>
        </p:nvSpPr>
        <p:spPr>
          <a:xfrm>
            <a:off x="11210293" y="5541370"/>
            <a:ext cx="915187" cy="373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>
                <a:solidFill>
                  <a:schemeClr val="tx1"/>
                </a:solidFill>
              </a:rPr>
              <a:t>UK: 56%</a:t>
            </a:r>
          </a:p>
          <a:p>
            <a:endParaRPr lang="en-GB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073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08C739E-6AD6-638F-3886-C5F147017B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9644736"/>
              </p:ext>
            </p:extLst>
          </p:nvPr>
        </p:nvGraphicFramePr>
        <p:xfrm>
          <a:off x="394761" y="2569645"/>
          <a:ext cx="11523476" cy="3568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B06BC7-116A-0AB5-1B5E-BB8FFD214984}"/>
              </a:ext>
            </a:extLst>
          </p:cNvPr>
          <p:cNvCxnSpPr/>
          <p:nvPr/>
        </p:nvCxnSpPr>
        <p:spPr>
          <a:xfrm flipV="1">
            <a:off x="1224248" y="2302724"/>
            <a:ext cx="0" cy="324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1D2CCB7-9135-25AF-F216-CAB3785912CA}"/>
              </a:ext>
            </a:extLst>
          </p:cNvPr>
          <p:cNvSpPr txBox="1">
            <a:spLocks/>
          </p:cNvSpPr>
          <p:nvPr/>
        </p:nvSpPr>
        <p:spPr>
          <a:xfrm>
            <a:off x="704354" y="1960735"/>
            <a:ext cx="1144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chemeClr val="bg1">
                    <a:lumMod val="50000"/>
                  </a:schemeClr>
                </a:solidFill>
              </a:rPr>
              <a:t>Concern regarding 2</a:t>
            </a:r>
            <a:r>
              <a:rPr lang="en-US" baseline="3000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 COVID wave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522CEAC-6107-4A0F-9121-DB863ABE9692}"/>
              </a:ext>
            </a:extLst>
          </p:cNvPr>
          <p:cNvCxnSpPr/>
          <p:nvPr/>
        </p:nvCxnSpPr>
        <p:spPr>
          <a:xfrm flipV="1">
            <a:off x="6256483" y="2267010"/>
            <a:ext cx="0" cy="324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87E6A782-75BD-C6D3-98C7-0E6AF10A41BF}"/>
              </a:ext>
            </a:extLst>
          </p:cNvPr>
          <p:cNvSpPr txBox="1">
            <a:spLocks/>
          </p:cNvSpPr>
          <p:nvPr/>
        </p:nvSpPr>
        <p:spPr>
          <a:xfrm>
            <a:off x="5736589" y="1925021"/>
            <a:ext cx="1144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chemeClr val="bg1">
                    <a:lumMod val="50000"/>
                  </a:schemeClr>
                </a:solidFill>
              </a:rPr>
              <a:t>Concern regarding 2</a:t>
            </a:r>
            <a:r>
              <a:rPr lang="en-US" baseline="3000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 COVID wave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1AB81E6-A831-72B4-5369-BD4470ACB2CF}"/>
              </a:ext>
            </a:extLst>
          </p:cNvPr>
          <p:cNvCxnSpPr/>
          <p:nvPr/>
        </p:nvCxnSpPr>
        <p:spPr>
          <a:xfrm flipV="1">
            <a:off x="9525489" y="2276135"/>
            <a:ext cx="0" cy="3240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12C387AB-5FEA-99AB-6D66-21211093C3C3}"/>
              </a:ext>
            </a:extLst>
          </p:cNvPr>
          <p:cNvSpPr txBox="1">
            <a:spLocks/>
          </p:cNvSpPr>
          <p:nvPr/>
        </p:nvSpPr>
        <p:spPr>
          <a:xfrm>
            <a:off x="9005595" y="1934146"/>
            <a:ext cx="1144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rgbClr val="C00000"/>
                </a:solidFill>
              </a:rPr>
              <a:t>Energy crisis concern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394761" y="201251"/>
            <a:ext cx="11082405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lang="en-GB" sz="3200">
                <a:latin typeface="+mj-lt"/>
                <a:ea typeface="Arial"/>
                <a:cs typeface="Arial"/>
                <a:sym typeface="Arial"/>
              </a:rPr>
              <a:t>Consumers are increasingly concerned about their personal financial security, yet confidence in spending is slowly rising</a:t>
            </a:r>
            <a:endParaRPr lang="en-US" sz="3200"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8" name="Google Shape;483;p43">
            <a:extLst>
              <a:ext uri="{FF2B5EF4-FFF2-40B4-BE49-F238E27FC236}">
                <a16:creationId xmlns:a16="http://schemas.microsoft.com/office/drawing/2014/main" id="{70280772-EEAE-5F77-4032-E271D5854606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863F0E7-B6B2-9739-EFC3-24C6009AD2DD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5244B1D-3EF0-6AB7-6BEC-6F5A451DA8A9}"/>
              </a:ext>
            </a:extLst>
          </p:cNvPr>
          <p:cNvSpPr/>
          <p:nvPr/>
        </p:nvSpPr>
        <p:spPr>
          <a:xfrm>
            <a:off x="146691" y="3520440"/>
            <a:ext cx="3593675" cy="162390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Concern in the UK was lower than Global throughout pandemic but has risen since cost-of-living crisis.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Confidence in spending in UK has remained lower than global throughout and declined further in the past year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481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08C739E-6AD6-638F-3886-C5F147017B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4970957"/>
              </p:ext>
            </p:extLst>
          </p:nvPr>
        </p:nvGraphicFramePr>
        <p:xfrm>
          <a:off x="394761" y="2569645"/>
          <a:ext cx="11523476" cy="3568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B06BC7-116A-0AB5-1B5E-BB8FFD214984}"/>
              </a:ext>
            </a:extLst>
          </p:cNvPr>
          <p:cNvCxnSpPr/>
          <p:nvPr/>
        </p:nvCxnSpPr>
        <p:spPr>
          <a:xfrm flipV="1">
            <a:off x="1224248" y="2302724"/>
            <a:ext cx="0" cy="324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1D2CCB7-9135-25AF-F216-CAB3785912CA}"/>
              </a:ext>
            </a:extLst>
          </p:cNvPr>
          <p:cNvSpPr txBox="1">
            <a:spLocks/>
          </p:cNvSpPr>
          <p:nvPr/>
        </p:nvSpPr>
        <p:spPr>
          <a:xfrm>
            <a:off x="704354" y="1960735"/>
            <a:ext cx="1144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chemeClr val="bg1">
                    <a:lumMod val="50000"/>
                  </a:schemeClr>
                </a:solidFill>
              </a:rPr>
              <a:t>Concern regarding 2</a:t>
            </a:r>
            <a:r>
              <a:rPr lang="en-US" baseline="3000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 COVID wave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522CEAC-6107-4A0F-9121-DB863ABE9692}"/>
              </a:ext>
            </a:extLst>
          </p:cNvPr>
          <p:cNvCxnSpPr/>
          <p:nvPr/>
        </p:nvCxnSpPr>
        <p:spPr>
          <a:xfrm flipV="1">
            <a:off x="6256483" y="2267010"/>
            <a:ext cx="0" cy="324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87E6A782-75BD-C6D3-98C7-0E6AF10A41BF}"/>
              </a:ext>
            </a:extLst>
          </p:cNvPr>
          <p:cNvSpPr txBox="1">
            <a:spLocks/>
          </p:cNvSpPr>
          <p:nvPr/>
        </p:nvSpPr>
        <p:spPr>
          <a:xfrm>
            <a:off x="5736589" y="1925021"/>
            <a:ext cx="1144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chemeClr val="bg1">
                    <a:lumMod val="50000"/>
                  </a:schemeClr>
                </a:solidFill>
              </a:rPr>
              <a:t>Concern regarding 2</a:t>
            </a:r>
            <a:r>
              <a:rPr lang="en-US" baseline="3000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 COVID wave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1AB81E6-A831-72B4-5369-BD4470ACB2CF}"/>
              </a:ext>
            </a:extLst>
          </p:cNvPr>
          <p:cNvCxnSpPr/>
          <p:nvPr/>
        </p:nvCxnSpPr>
        <p:spPr>
          <a:xfrm flipV="1">
            <a:off x="9525489" y="2276135"/>
            <a:ext cx="0" cy="3240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12C387AB-5FEA-99AB-6D66-21211093C3C3}"/>
              </a:ext>
            </a:extLst>
          </p:cNvPr>
          <p:cNvSpPr txBox="1">
            <a:spLocks/>
          </p:cNvSpPr>
          <p:nvPr/>
        </p:nvSpPr>
        <p:spPr>
          <a:xfrm>
            <a:off x="9005595" y="1934146"/>
            <a:ext cx="1144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rgbClr val="C00000"/>
                </a:solidFill>
              </a:rPr>
              <a:t>Energy crisis concern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394761" y="201251"/>
            <a:ext cx="11082405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lang="en-GB" sz="3200">
                <a:latin typeface="+mj-lt"/>
                <a:ea typeface="Arial"/>
                <a:cs typeface="Arial"/>
                <a:sym typeface="Arial"/>
              </a:rPr>
              <a:t>Consumers are increasingly concerned about their personal financial security, yet confidence in spending is slowly rising</a:t>
            </a:r>
            <a:endParaRPr lang="en-US" sz="3200"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8" name="Google Shape;483;p43">
            <a:extLst>
              <a:ext uri="{FF2B5EF4-FFF2-40B4-BE49-F238E27FC236}">
                <a16:creationId xmlns:a16="http://schemas.microsoft.com/office/drawing/2014/main" id="{70280772-EEAE-5F77-4032-E271D5854606}"/>
              </a:ext>
            </a:extLst>
          </p:cNvPr>
          <p:cNvPicPr preferRelativeResize="0"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863F0E7-B6B2-9739-EFC3-24C6009AD2DD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4048227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B9883D-D855-9E4B-7E79-AA13109BB97D}"/>
              </a:ext>
            </a:extLst>
          </p:cNvPr>
          <p:cNvSpPr/>
          <p:nvPr/>
        </p:nvSpPr>
        <p:spPr>
          <a:xfrm>
            <a:off x="-83127" y="-35627"/>
            <a:ext cx="5185577" cy="6941127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11" name="Rounded Rectangle 48">
            <a:extLst>
              <a:ext uri="{FF2B5EF4-FFF2-40B4-BE49-F238E27FC236}">
                <a16:creationId xmlns:a16="http://schemas.microsoft.com/office/drawing/2014/main" id="{F37C9162-5C0B-603F-0B64-09E130324916}"/>
              </a:ext>
            </a:extLst>
          </p:cNvPr>
          <p:cNvSpPr/>
          <p:nvPr/>
        </p:nvSpPr>
        <p:spPr>
          <a:xfrm>
            <a:off x="5334205" y="1141815"/>
            <a:ext cx="6332434" cy="2438400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12880638-7CB7-42E2-B54D-8C0714FEF4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1287" y="1275292"/>
            <a:ext cx="3606650" cy="1346398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912CA147-5FCC-4A6D-8944-1C5773438B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1927" y="3014138"/>
            <a:ext cx="3649073" cy="1132153"/>
          </a:xfrm>
        </p:spPr>
        <p:txBody>
          <a:bodyPr/>
          <a:lstStyle/>
          <a:p>
            <a:pPr marL="12700" marR="5080" lvl="0">
              <a:lnSpc>
                <a:spcPct val="100000"/>
              </a:lnSpc>
              <a:buClr>
                <a:srgbClr val="000000"/>
              </a:buClr>
              <a:buSzPts val="1800"/>
              <a:defRPr/>
            </a:pPr>
            <a:r>
              <a:rPr lang="en-US" kern="0" dirty="0">
                <a:solidFill>
                  <a:schemeClr val="bg1"/>
                </a:solidFill>
                <a:sym typeface="Arial"/>
              </a:rPr>
              <a:t>Of global consumers either </a:t>
            </a:r>
            <a:r>
              <a:rPr lang="en-GB" kern="0" dirty="0">
                <a:solidFill>
                  <a:schemeClr val="bg1"/>
                </a:solidFill>
                <a:sym typeface="Arial"/>
              </a:rPr>
              <a:t>feel </a:t>
            </a:r>
            <a:r>
              <a:rPr lang="en-GB" b="1" kern="0" dirty="0">
                <a:solidFill>
                  <a:schemeClr val="bg1"/>
                </a:solidFill>
                <a:sym typeface="Arial"/>
              </a:rPr>
              <a:t>worried</a:t>
            </a:r>
            <a:r>
              <a:rPr lang="en-GB" kern="0" dirty="0">
                <a:solidFill>
                  <a:schemeClr val="bg1"/>
                </a:solidFill>
                <a:sym typeface="Arial"/>
              </a:rPr>
              <a:t> about their employment, are in </a:t>
            </a:r>
            <a:r>
              <a:rPr lang="en-GB" b="1" kern="0" dirty="0">
                <a:solidFill>
                  <a:schemeClr val="bg1"/>
                </a:solidFill>
                <a:sym typeface="Arial"/>
              </a:rPr>
              <a:t>reduced</a:t>
            </a:r>
            <a:r>
              <a:rPr lang="en-GB" kern="0" dirty="0">
                <a:solidFill>
                  <a:schemeClr val="bg1"/>
                </a:solidFill>
                <a:sym typeface="Arial"/>
              </a:rPr>
              <a:t> employment, or have become </a:t>
            </a:r>
            <a:r>
              <a:rPr lang="en-GB" b="1" kern="0" dirty="0">
                <a:solidFill>
                  <a:schemeClr val="bg1"/>
                </a:solidFill>
                <a:sym typeface="Arial"/>
              </a:rPr>
              <a:t>unemployed</a:t>
            </a:r>
            <a:r>
              <a:rPr lang="en-GB" kern="0" dirty="0">
                <a:solidFill>
                  <a:schemeClr val="bg1"/>
                </a:solidFill>
                <a:sym typeface="Arial"/>
              </a:rPr>
              <a:t> since the pandemic</a:t>
            </a:r>
          </a:p>
          <a:p>
            <a:r>
              <a:rPr lang="en-US" i="1" dirty="0">
                <a:solidFill>
                  <a:schemeClr val="bg1"/>
                </a:solidFill>
              </a:rPr>
              <a:t>This is 30% in the UK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bg1"/>
                </a:solidFill>
              </a:rPr>
              <a:t>20% worried about employment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bg1"/>
                </a:solidFill>
              </a:rPr>
              <a:t>6% in reduced employment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bg1"/>
                </a:solidFill>
              </a:rPr>
              <a:t>4% unemployed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53AA31E5-EB6D-1A49-B01A-6C7BAED654B9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SENTIMENT TRACKER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0FF81C8-B1C5-4CD5-723D-80517620A56B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  <p:graphicFrame>
        <p:nvGraphicFramePr>
          <p:cNvPr id="5" name="Google Shape;642;p111">
            <a:extLst>
              <a:ext uri="{FF2B5EF4-FFF2-40B4-BE49-F238E27FC236}">
                <a16:creationId xmlns:a16="http://schemas.microsoft.com/office/drawing/2014/main" id="{EFBE4ECF-5756-2090-D56B-36A8132B57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6567208"/>
              </p:ext>
            </p:extLst>
          </p:nvPr>
        </p:nvGraphicFramePr>
        <p:xfrm>
          <a:off x="5601010" y="1036320"/>
          <a:ext cx="5567069" cy="2580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object 11">
            <a:extLst>
              <a:ext uri="{FF2B5EF4-FFF2-40B4-BE49-F238E27FC236}">
                <a16:creationId xmlns:a16="http://schemas.microsoft.com/office/drawing/2014/main" id="{69C8E25E-234F-F666-1AEA-75994B9214AE}"/>
              </a:ext>
            </a:extLst>
          </p:cNvPr>
          <p:cNvSpPr txBox="1"/>
          <p:nvPr/>
        </p:nvSpPr>
        <p:spPr>
          <a:xfrm>
            <a:off x="5299046" y="1060324"/>
            <a:ext cx="1071274" cy="437940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12700" algn="ctr">
              <a:spcBef>
                <a:spcPts val="1495"/>
              </a:spcBef>
            </a:pPr>
            <a:r>
              <a:rPr lang="en-GB" sz="1600" b="1" spc="-30">
                <a:latin typeface="Century Gothic" panose="020B0502020202020204" pitchFamily="34" charset="0"/>
                <a:cs typeface="Greycliff CF"/>
              </a:rPr>
              <a:t>Wave21</a:t>
            </a:r>
          </a:p>
        </p:txBody>
      </p:sp>
      <p:pic>
        <p:nvPicPr>
          <p:cNvPr id="6" name="Google Shape;483;p43">
            <a:extLst>
              <a:ext uri="{FF2B5EF4-FFF2-40B4-BE49-F238E27FC236}">
                <a16:creationId xmlns:a16="http://schemas.microsoft.com/office/drawing/2014/main" id="{95B484CD-D030-BCC0-71E4-1BE54871B5CD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9471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ooter Placeholder 4">
            <a:extLst>
              <a:ext uri="{FF2B5EF4-FFF2-40B4-BE49-F238E27FC236}">
                <a16:creationId xmlns:a16="http://schemas.microsoft.com/office/drawing/2014/main" id="{6959C362-5074-E946-AD8C-44D5549EDB5B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SENTIMENT TRACKER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08C739E-6AD6-638F-3886-C5F147017B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8160882"/>
              </p:ext>
            </p:extLst>
          </p:nvPr>
        </p:nvGraphicFramePr>
        <p:xfrm>
          <a:off x="394761" y="2569645"/>
          <a:ext cx="11523476" cy="3568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B06BC7-116A-0AB5-1B5E-BB8FFD214984}"/>
              </a:ext>
            </a:extLst>
          </p:cNvPr>
          <p:cNvCxnSpPr/>
          <p:nvPr/>
        </p:nvCxnSpPr>
        <p:spPr>
          <a:xfrm flipV="1">
            <a:off x="1203928" y="2302724"/>
            <a:ext cx="0" cy="324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1D2CCB7-9135-25AF-F216-CAB3785912CA}"/>
              </a:ext>
            </a:extLst>
          </p:cNvPr>
          <p:cNvSpPr txBox="1">
            <a:spLocks/>
          </p:cNvSpPr>
          <p:nvPr/>
        </p:nvSpPr>
        <p:spPr>
          <a:xfrm>
            <a:off x="684034" y="1960735"/>
            <a:ext cx="1144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chemeClr val="bg1">
                    <a:lumMod val="50000"/>
                  </a:schemeClr>
                </a:solidFill>
              </a:rPr>
              <a:t>Concern regarding 2</a:t>
            </a:r>
            <a:r>
              <a:rPr lang="en-US" baseline="3000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 COVID wave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522CEAC-6107-4A0F-9121-DB863ABE9692}"/>
              </a:ext>
            </a:extLst>
          </p:cNvPr>
          <p:cNvCxnSpPr/>
          <p:nvPr/>
        </p:nvCxnSpPr>
        <p:spPr>
          <a:xfrm flipV="1">
            <a:off x="6683277" y="2267010"/>
            <a:ext cx="0" cy="324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87E6A782-75BD-C6D3-98C7-0E6AF10A41BF}"/>
              </a:ext>
            </a:extLst>
          </p:cNvPr>
          <p:cNvSpPr txBox="1">
            <a:spLocks/>
          </p:cNvSpPr>
          <p:nvPr/>
        </p:nvSpPr>
        <p:spPr>
          <a:xfrm>
            <a:off x="6163383" y="1925021"/>
            <a:ext cx="1144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chemeClr val="bg1">
                    <a:lumMod val="50000"/>
                  </a:schemeClr>
                </a:solidFill>
              </a:rPr>
              <a:t>Concern regarding 2</a:t>
            </a:r>
            <a:r>
              <a:rPr lang="en-US" baseline="3000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 COVID wave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1AB81E6-A831-72B4-5369-BD4470ACB2CF}"/>
              </a:ext>
            </a:extLst>
          </p:cNvPr>
          <p:cNvCxnSpPr/>
          <p:nvPr/>
        </p:nvCxnSpPr>
        <p:spPr>
          <a:xfrm flipV="1">
            <a:off x="9384926" y="2276135"/>
            <a:ext cx="0" cy="3240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12C387AB-5FEA-99AB-6D66-21211093C3C3}"/>
              </a:ext>
            </a:extLst>
          </p:cNvPr>
          <p:cNvSpPr txBox="1">
            <a:spLocks/>
          </p:cNvSpPr>
          <p:nvPr/>
        </p:nvSpPr>
        <p:spPr>
          <a:xfrm>
            <a:off x="8865032" y="1934146"/>
            <a:ext cx="1144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rgbClr val="C00000"/>
                </a:solidFill>
              </a:rPr>
              <a:t>Energy crisis concern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381000" y="315988"/>
            <a:ext cx="10556804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lang="en-US" sz="3200">
                <a:latin typeface="+mj-lt"/>
                <a:cs typeface="Arial"/>
                <a:sym typeface="Arial"/>
              </a:rPr>
              <a:t>People </a:t>
            </a:r>
            <a:r>
              <a:rPr lang="en-GB" sz="3200">
                <a:latin typeface="+mj-lt"/>
                <a:cs typeface="Arial"/>
                <a:sym typeface="Arial"/>
              </a:rPr>
              <a:t>feel less worried about their employment since the pandemic, but the proportion remains sizeable</a:t>
            </a:r>
          </a:p>
        </p:txBody>
      </p:sp>
      <p:pic>
        <p:nvPicPr>
          <p:cNvPr id="8" name="Google Shape;483;p43">
            <a:extLst>
              <a:ext uri="{FF2B5EF4-FFF2-40B4-BE49-F238E27FC236}">
                <a16:creationId xmlns:a16="http://schemas.microsoft.com/office/drawing/2014/main" id="{E2E6CCC7-7C56-9F17-EDF4-EC81B1CC237E}"/>
              </a:ext>
            </a:extLst>
          </p:cNvPr>
          <p:cNvPicPr preferRelativeResize="0"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7AF5A26-A9AC-897A-2D79-BF282BA2E484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1212905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oogle Shape;805;p117">
            <a:extLst>
              <a:ext uri="{FF2B5EF4-FFF2-40B4-BE49-F238E27FC236}">
                <a16:creationId xmlns:a16="http://schemas.microsoft.com/office/drawing/2014/main" id="{C5D6D7A1-30CF-5E41-922A-A3D922A4A7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949055"/>
              </p:ext>
            </p:extLst>
          </p:nvPr>
        </p:nvGraphicFramePr>
        <p:xfrm>
          <a:off x="4249420" y="1456383"/>
          <a:ext cx="7252137" cy="5001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912CA147-5FCC-4A6D-8944-1C5773438B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9270" y="1757828"/>
            <a:ext cx="3650150" cy="1132153"/>
          </a:xfrm>
        </p:spPr>
        <p:txBody>
          <a:bodyPr/>
          <a:lstStyle/>
          <a:p>
            <a:pPr marL="12700" marR="5080" lvl="0">
              <a:lnSpc>
                <a:spcPct val="100000"/>
              </a:lnSpc>
              <a:buClr>
                <a:srgbClr val="000000"/>
              </a:buClr>
              <a:buSzPts val="1800"/>
              <a:defRPr/>
            </a:pPr>
            <a:r>
              <a:rPr lang="en-US" sz="2000" kern="0">
                <a:solidFill>
                  <a:schemeClr val="tx1"/>
                </a:solidFill>
                <a:ea typeface="Arial"/>
                <a:sym typeface="Arial"/>
              </a:rPr>
              <a:t>The top areas in which consumers expect to spend </a:t>
            </a:r>
            <a:r>
              <a:rPr lang="en-US" sz="2000" b="1" kern="0">
                <a:solidFill>
                  <a:schemeClr val="tx1"/>
                </a:solidFill>
                <a:ea typeface="Arial"/>
                <a:sym typeface="Arial"/>
              </a:rPr>
              <a:t>more money</a:t>
            </a:r>
            <a:r>
              <a:rPr lang="en-US" sz="2000" kern="0">
                <a:solidFill>
                  <a:schemeClr val="tx1"/>
                </a:solidFill>
                <a:ea typeface="Arial"/>
                <a:sym typeface="Arial"/>
              </a:rPr>
              <a:t> this year are:</a:t>
            </a:r>
            <a:endParaRPr lang="en-US" sz="2000" kern="0">
              <a:solidFill>
                <a:schemeClr val="tx1"/>
              </a:solidFill>
              <a:sym typeface="Arial"/>
            </a:endParaRPr>
          </a:p>
          <a:p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657287E4-D937-594D-A6FA-8F5F15E7F3B9}"/>
              </a:ext>
            </a:extLst>
          </p:cNvPr>
          <p:cNvSpPr txBox="1"/>
          <p:nvPr/>
        </p:nvSpPr>
        <p:spPr>
          <a:xfrm>
            <a:off x="4982006" y="1242451"/>
            <a:ext cx="5786963" cy="437940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12700" algn="ctr">
              <a:spcBef>
                <a:spcPts val="1495"/>
              </a:spcBef>
            </a:pPr>
            <a:r>
              <a:rPr lang="en-GB" sz="1600" b="1" spc="-30">
                <a:latin typeface="Century Gothic" panose="020B0502020202020204" pitchFamily="34" charset="0"/>
                <a:cs typeface="Greycliff CF"/>
              </a:rPr>
              <a:t>Expect to Spend More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CBC2AD3-2E9F-8149-A4AA-7E99D23E904D}"/>
              </a:ext>
            </a:extLst>
          </p:cNvPr>
          <p:cNvGrpSpPr/>
          <p:nvPr/>
        </p:nvGrpSpPr>
        <p:grpSpPr>
          <a:xfrm>
            <a:off x="591878" y="3143456"/>
            <a:ext cx="3187745" cy="450667"/>
            <a:chOff x="2328777" y="2693310"/>
            <a:chExt cx="3187745" cy="398844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AE5CFA64-2AEB-D145-8648-6DD8ACD1E22A}"/>
                </a:ext>
              </a:extLst>
            </p:cNvPr>
            <p:cNvSpPr/>
            <p:nvPr/>
          </p:nvSpPr>
          <p:spPr>
            <a:xfrm>
              <a:off x="2328778" y="2693311"/>
              <a:ext cx="3187744" cy="398843"/>
            </a:xfrm>
            <a:prstGeom prst="roundRect">
              <a:avLst>
                <a:gd name="adj" fmla="val 9720"/>
              </a:avLst>
            </a:prstGeom>
            <a:solidFill>
              <a:schemeClr val="bg1"/>
            </a:solidFill>
            <a:ln>
              <a:noFill/>
            </a:ln>
            <a:effectLst>
              <a:outerShdw blurRad="228600" dist="127000" dir="2700000" sx="102000" sy="102000" algn="ctr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Utility bills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AA153B8-471F-384D-948C-C551DF07B8A0}"/>
                </a:ext>
              </a:extLst>
            </p:cNvPr>
            <p:cNvSpPr/>
            <p:nvPr/>
          </p:nvSpPr>
          <p:spPr>
            <a:xfrm flipH="1">
              <a:off x="2328777" y="2693310"/>
              <a:ext cx="45719" cy="398843"/>
            </a:xfrm>
            <a:prstGeom prst="roundRect">
              <a:avLst/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ACD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246ED33B-BEAC-0846-BE92-1C6F00CE3B74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SENTIMENT TRACKER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DFD5D85-6D42-A39E-9544-4A5CDC5A82EA}"/>
              </a:ext>
            </a:extLst>
          </p:cNvPr>
          <p:cNvGrpSpPr/>
          <p:nvPr/>
        </p:nvGrpSpPr>
        <p:grpSpPr>
          <a:xfrm>
            <a:off x="591878" y="3875115"/>
            <a:ext cx="3187745" cy="450667"/>
            <a:chOff x="2328777" y="2693310"/>
            <a:chExt cx="3187745" cy="398844"/>
          </a:xfrm>
        </p:grpSpPr>
        <p:sp>
          <p:nvSpPr>
            <p:cNvPr id="3" name="Rounded Rectangle 9">
              <a:extLst>
                <a:ext uri="{FF2B5EF4-FFF2-40B4-BE49-F238E27FC236}">
                  <a16:creationId xmlns:a16="http://schemas.microsoft.com/office/drawing/2014/main" id="{8D5D9AEE-2F1A-02DA-68A4-E65321487D54}"/>
                </a:ext>
              </a:extLst>
            </p:cNvPr>
            <p:cNvSpPr/>
            <p:nvPr/>
          </p:nvSpPr>
          <p:spPr>
            <a:xfrm>
              <a:off x="2328778" y="2693311"/>
              <a:ext cx="3187744" cy="398843"/>
            </a:xfrm>
            <a:prstGeom prst="roundRect">
              <a:avLst>
                <a:gd name="adj" fmla="val 9720"/>
              </a:avLst>
            </a:prstGeom>
            <a:solidFill>
              <a:schemeClr val="bg1"/>
            </a:solidFill>
            <a:ln>
              <a:noFill/>
            </a:ln>
            <a:effectLst>
              <a:outerShdw blurRad="228600" dist="127000" dir="2700000" sx="102000" sy="102000" algn="ctr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Vacations/holidays</a:t>
              </a:r>
            </a:p>
          </p:txBody>
        </p:sp>
        <p:sp>
          <p:nvSpPr>
            <p:cNvPr id="4" name="Rounded Rectangle 10">
              <a:extLst>
                <a:ext uri="{FF2B5EF4-FFF2-40B4-BE49-F238E27FC236}">
                  <a16:creationId xmlns:a16="http://schemas.microsoft.com/office/drawing/2014/main" id="{EDB236A8-4EB7-971E-9EDF-2AA4DAA48C37}"/>
                </a:ext>
              </a:extLst>
            </p:cNvPr>
            <p:cNvSpPr/>
            <p:nvPr/>
          </p:nvSpPr>
          <p:spPr>
            <a:xfrm flipH="1">
              <a:off x="2328777" y="2693310"/>
              <a:ext cx="45719" cy="398843"/>
            </a:xfrm>
            <a:prstGeom prst="roundRect">
              <a:avLst/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ACD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A689198-8723-C7C4-DF2F-F420EB0F53AE}"/>
              </a:ext>
            </a:extLst>
          </p:cNvPr>
          <p:cNvGrpSpPr/>
          <p:nvPr/>
        </p:nvGrpSpPr>
        <p:grpSpPr>
          <a:xfrm>
            <a:off x="591878" y="4606773"/>
            <a:ext cx="3187745" cy="450667"/>
            <a:chOff x="2328777" y="2693310"/>
            <a:chExt cx="3187745" cy="398844"/>
          </a:xfrm>
        </p:grpSpPr>
        <p:sp>
          <p:nvSpPr>
            <p:cNvPr id="6" name="Rounded Rectangle 9">
              <a:extLst>
                <a:ext uri="{FF2B5EF4-FFF2-40B4-BE49-F238E27FC236}">
                  <a16:creationId xmlns:a16="http://schemas.microsoft.com/office/drawing/2014/main" id="{6AAF0ABF-176D-A864-B1B8-3729B642DE43}"/>
                </a:ext>
              </a:extLst>
            </p:cNvPr>
            <p:cNvSpPr/>
            <p:nvPr/>
          </p:nvSpPr>
          <p:spPr>
            <a:xfrm>
              <a:off x="2328778" y="2693311"/>
              <a:ext cx="3187744" cy="398843"/>
            </a:xfrm>
            <a:prstGeom prst="roundRect">
              <a:avLst>
                <a:gd name="adj" fmla="val 9720"/>
              </a:avLst>
            </a:prstGeom>
            <a:solidFill>
              <a:schemeClr val="bg1"/>
            </a:solidFill>
            <a:ln>
              <a:noFill/>
            </a:ln>
            <a:effectLst>
              <a:outerShdw blurRad="228600" dist="127000" dir="2700000" sx="102000" sy="102000" algn="ctr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Healthcare</a:t>
              </a:r>
            </a:p>
          </p:txBody>
        </p:sp>
        <p:sp>
          <p:nvSpPr>
            <p:cNvPr id="7" name="Rounded Rectangle 10">
              <a:extLst>
                <a:ext uri="{FF2B5EF4-FFF2-40B4-BE49-F238E27FC236}">
                  <a16:creationId xmlns:a16="http://schemas.microsoft.com/office/drawing/2014/main" id="{CB998C75-47B2-959A-68CA-B2615423D4EC}"/>
                </a:ext>
              </a:extLst>
            </p:cNvPr>
            <p:cNvSpPr/>
            <p:nvPr/>
          </p:nvSpPr>
          <p:spPr>
            <a:xfrm flipH="1">
              <a:off x="2328777" y="2693310"/>
              <a:ext cx="45719" cy="398843"/>
            </a:xfrm>
            <a:prstGeom prst="roundRect">
              <a:avLst/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ACD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73A64372-10A1-BD6E-8A2D-5E803A9E75F9}"/>
              </a:ext>
            </a:extLst>
          </p:cNvPr>
          <p:cNvSpPr txBox="1">
            <a:spLocks/>
          </p:cNvSpPr>
          <p:nvPr/>
        </p:nvSpPr>
        <p:spPr>
          <a:xfrm>
            <a:off x="591878" y="357266"/>
            <a:ext cx="6119464" cy="9757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lang="en-US" sz="3600">
                <a:latin typeface="+mj-lt"/>
                <a:ea typeface="Arial"/>
                <a:cs typeface="Arial"/>
                <a:sym typeface="Arial"/>
              </a:rPr>
              <a:t>Utility bills are seeing the sharpest expected increases</a:t>
            </a:r>
          </a:p>
        </p:txBody>
      </p:sp>
      <p:pic>
        <p:nvPicPr>
          <p:cNvPr id="8" name="Google Shape;483;p43">
            <a:extLst>
              <a:ext uri="{FF2B5EF4-FFF2-40B4-BE49-F238E27FC236}">
                <a16:creationId xmlns:a16="http://schemas.microsoft.com/office/drawing/2014/main" id="{E3DE527A-FEF6-F1EA-B8C5-771EDD936D4E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C7F90F0-8EDE-B4BE-3EA6-F3DF3EBB769E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966BDA2-892B-5F6C-AF5F-36DA20AEDF1D}"/>
              </a:ext>
            </a:extLst>
          </p:cNvPr>
          <p:cNvSpPr/>
          <p:nvPr/>
        </p:nvSpPr>
        <p:spPr>
          <a:xfrm>
            <a:off x="10839450" y="1854200"/>
            <a:ext cx="1270000" cy="6477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UK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Wave 21: 70%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Wave 18: 60%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C6AF0AC3-2A8A-5795-96F5-6D3DC155F2AB}"/>
              </a:ext>
            </a:extLst>
          </p:cNvPr>
          <p:cNvSpPr/>
          <p:nvPr/>
        </p:nvSpPr>
        <p:spPr>
          <a:xfrm>
            <a:off x="10839450" y="2644255"/>
            <a:ext cx="1270000" cy="6477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UK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Wave 21: 25%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Wave 18: 28%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B07FECB-9581-BE50-8926-85D6171844F4}"/>
              </a:ext>
            </a:extLst>
          </p:cNvPr>
          <p:cNvSpPr/>
          <p:nvPr/>
        </p:nvSpPr>
        <p:spPr>
          <a:xfrm>
            <a:off x="10839450" y="3434310"/>
            <a:ext cx="1270000" cy="6477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UK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Wave 21: 16%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Wave 18: 15%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0CCACF6-8120-0229-3474-A387E296211B}"/>
              </a:ext>
            </a:extLst>
          </p:cNvPr>
          <p:cNvSpPr/>
          <p:nvPr/>
        </p:nvSpPr>
        <p:spPr>
          <a:xfrm>
            <a:off x="10839450" y="4224365"/>
            <a:ext cx="1270000" cy="6477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UK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Wave 21: 20%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Wave 18: 22%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118B4F60-977B-31DF-F901-A86BE693B57C}"/>
              </a:ext>
            </a:extLst>
          </p:cNvPr>
          <p:cNvSpPr/>
          <p:nvPr/>
        </p:nvSpPr>
        <p:spPr>
          <a:xfrm>
            <a:off x="10839450" y="5014422"/>
            <a:ext cx="1270000" cy="6477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UK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Wave 21: 18%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Wave 18: 24%</a:t>
            </a:r>
          </a:p>
        </p:txBody>
      </p:sp>
    </p:spTree>
    <p:extLst>
      <p:ext uri="{BB962C8B-B14F-4D97-AF65-F5344CB8AC3E}">
        <p14:creationId xmlns:p14="http://schemas.microsoft.com/office/powerpoint/2010/main" val="3209818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74B79C3-E79F-A04E-8D0E-DCC1D5C7BA72}"/>
              </a:ext>
            </a:extLst>
          </p:cNvPr>
          <p:cNvSpPr txBox="1">
            <a:spLocks/>
          </p:cNvSpPr>
          <p:nvPr/>
        </p:nvSpPr>
        <p:spPr>
          <a:xfrm>
            <a:off x="498536" y="533565"/>
            <a:ext cx="4241834" cy="217699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Toluna - Helping you Make the Right Decisions,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Faster.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4555EC-585A-5E43-9F3E-9C6C03002DA2}"/>
              </a:ext>
            </a:extLst>
          </p:cNvPr>
          <p:cNvGrpSpPr/>
          <p:nvPr/>
        </p:nvGrpSpPr>
        <p:grpSpPr>
          <a:xfrm>
            <a:off x="4304015" y="501232"/>
            <a:ext cx="5598350" cy="5598350"/>
            <a:chOff x="4304015" y="501232"/>
            <a:chExt cx="5598350" cy="559835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0CC02D0-AA27-1246-8318-F573DF127881}"/>
                </a:ext>
              </a:extLst>
            </p:cNvPr>
            <p:cNvGrpSpPr/>
            <p:nvPr/>
          </p:nvGrpSpPr>
          <p:grpSpPr>
            <a:xfrm>
              <a:off x="4304015" y="501232"/>
              <a:ext cx="5598350" cy="5598350"/>
              <a:chOff x="4538475" y="501232"/>
              <a:chExt cx="5598350" cy="5598350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9A5C3F42-7AD7-5D4B-856E-0E1550C6065E}"/>
                  </a:ext>
                </a:extLst>
              </p:cNvPr>
              <p:cNvGrpSpPr/>
              <p:nvPr/>
            </p:nvGrpSpPr>
            <p:grpSpPr>
              <a:xfrm>
                <a:off x="4538475" y="501232"/>
                <a:ext cx="5598350" cy="5598350"/>
                <a:chOff x="2885658" y="41997"/>
                <a:chExt cx="6774004" cy="6774004"/>
              </a:xfrm>
            </p:grpSpPr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9E0598AF-CACD-D640-9B89-E5BAE49AB65F}"/>
                    </a:ext>
                  </a:extLst>
                </p:cNvPr>
                <p:cNvSpPr/>
                <p:nvPr/>
              </p:nvSpPr>
              <p:spPr>
                <a:xfrm>
                  <a:off x="3802333" y="958672"/>
                  <a:ext cx="4940654" cy="4940654"/>
                </a:xfrm>
                <a:prstGeom prst="ellipse">
                  <a:avLst/>
                </a:prstGeom>
                <a:noFill/>
                <a:ln w="19050">
                  <a:solidFill>
                    <a:schemeClr val="bg1">
                      <a:alpha val="39172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1183AB33-B2F4-EF40-AE8D-D2F29EBF353D}"/>
                    </a:ext>
                  </a:extLst>
                </p:cNvPr>
                <p:cNvSpPr/>
                <p:nvPr/>
              </p:nvSpPr>
              <p:spPr>
                <a:xfrm>
                  <a:off x="2885658" y="41997"/>
                  <a:ext cx="6774004" cy="6774004"/>
                </a:xfrm>
                <a:prstGeom prst="ellipse">
                  <a:avLst/>
                </a:prstGeom>
                <a:noFill/>
                <a:ln w="12700">
                  <a:solidFill>
                    <a:schemeClr val="bg1">
                      <a:alpha val="39172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B271C661-F375-CA48-ACF6-FDBF79E65321}"/>
                    </a:ext>
                  </a:extLst>
                </p:cNvPr>
                <p:cNvSpPr/>
                <p:nvPr/>
              </p:nvSpPr>
              <p:spPr>
                <a:xfrm>
                  <a:off x="4007675" y="1164014"/>
                  <a:ext cx="4529970" cy="4529971"/>
                </a:xfrm>
                <a:prstGeom prst="ellipse">
                  <a:avLst/>
                </a:prstGeom>
                <a:solidFill>
                  <a:schemeClr val="bg1">
                    <a:alpha val="19741"/>
                  </a:schemeClr>
                </a:solidFill>
                <a:ln>
                  <a:noFill/>
                </a:ln>
                <a:effectLst>
                  <a:outerShdw blurRad="635000" algn="c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AA5916FF-0868-554F-8886-EF8FE6E79315}"/>
                  </a:ext>
                </a:extLst>
              </p:cNvPr>
              <p:cNvGrpSpPr/>
              <p:nvPr/>
            </p:nvGrpSpPr>
            <p:grpSpPr>
              <a:xfrm>
                <a:off x="6047633" y="1934305"/>
                <a:ext cx="2583165" cy="2787579"/>
                <a:chOff x="5897733" y="1934305"/>
                <a:chExt cx="2583165" cy="2787579"/>
              </a:xfrm>
            </p:grpSpPr>
            <p:grpSp>
              <p:nvGrpSpPr>
                <p:cNvPr id="11" name="Google Shape;306;p3">
                  <a:extLst>
                    <a:ext uri="{FF2B5EF4-FFF2-40B4-BE49-F238E27FC236}">
                      <a16:creationId xmlns:a16="http://schemas.microsoft.com/office/drawing/2014/main" id="{A481A65D-507C-0146-847F-996D973AF3EE}"/>
                    </a:ext>
                  </a:extLst>
                </p:cNvPr>
                <p:cNvGrpSpPr/>
                <p:nvPr/>
              </p:nvGrpSpPr>
              <p:grpSpPr>
                <a:xfrm>
                  <a:off x="6131878" y="2170483"/>
                  <a:ext cx="2114822" cy="2133183"/>
                  <a:chOff x="4102718" y="1203034"/>
                  <a:chExt cx="4170725" cy="4170729"/>
                </a:xfrm>
              </p:grpSpPr>
              <p:sp>
                <p:nvSpPr>
                  <p:cNvPr id="30" name="Google Shape;307;p3">
                    <a:extLst>
                      <a:ext uri="{FF2B5EF4-FFF2-40B4-BE49-F238E27FC236}">
                        <a16:creationId xmlns:a16="http://schemas.microsoft.com/office/drawing/2014/main" id="{887F5BF2-A21D-2F42-B59A-0A13D026D95A}"/>
                      </a:ext>
                    </a:extLst>
                  </p:cNvPr>
                  <p:cNvSpPr/>
                  <p:nvPr/>
                </p:nvSpPr>
                <p:spPr>
                  <a:xfrm>
                    <a:off x="6589423" y="3689743"/>
                    <a:ext cx="1684020" cy="16840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84020" h="1684020" extrusionOk="0">
                        <a:moveTo>
                          <a:pt x="569574" y="0"/>
                        </a:moveTo>
                        <a:lnTo>
                          <a:pt x="0" y="0"/>
                        </a:lnTo>
                        <a:lnTo>
                          <a:pt x="0" y="569574"/>
                        </a:lnTo>
                        <a:lnTo>
                          <a:pt x="1113997" y="1683561"/>
                        </a:lnTo>
                        <a:lnTo>
                          <a:pt x="1683561" y="1113987"/>
                        </a:lnTo>
                        <a:lnTo>
                          <a:pt x="569574" y="0"/>
                        </a:lnTo>
                        <a:close/>
                      </a:path>
                    </a:pathLst>
                  </a:custGeom>
                  <a:solidFill>
                    <a:srgbClr val="4AFFA7"/>
                  </a:solidFill>
                  <a:ln>
                    <a:noFill/>
                  </a:ln>
                </p:spPr>
                <p:txBody>
                  <a:bodyPr spcFirstLastPara="1" wrap="square" lIns="0" tIns="0" rIns="0" bIns="0" anchor="t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  <a:tabLst/>
                      <a:defRPr/>
                    </a:pPr>
                    <a:endParaRPr kumimoji="0" sz="16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endParaRPr>
                  </a:p>
                </p:txBody>
              </p:sp>
              <p:sp>
                <p:nvSpPr>
                  <p:cNvPr id="31" name="Google Shape;308;p3">
                    <a:extLst>
                      <a:ext uri="{FF2B5EF4-FFF2-40B4-BE49-F238E27FC236}">
                        <a16:creationId xmlns:a16="http://schemas.microsoft.com/office/drawing/2014/main" id="{F4F2606F-8E45-DB45-9878-D9485339B16B}"/>
                      </a:ext>
                    </a:extLst>
                  </p:cNvPr>
                  <p:cNvSpPr/>
                  <p:nvPr/>
                </p:nvSpPr>
                <p:spPr>
                  <a:xfrm>
                    <a:off x="4102718" y="1203034"/>
                    <a:ext cx="1682114" cy="16821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82115" h="1682114" extrusionOk="0">
                        <a:moveTo>
                          <a:pt x="569574" y="0"/>
                        </a:moveTo>
                        <a:lnTo>
                          <a:pt x="0" y="569563"/>
                        </a:lnTo>
                        <a:lnTo>
                          <a:pt x="1113987" y="1681760"/>
                        </a:lnTo>
                        <a:lnTo>
                          <a:pt x="1681760" y="1681760"/>
                        </a:lnTo>
                        <a:lnTo>
                          <a:pt x="1681760" y="1113987"/>
                        </a:lnTo>
                        <a:lnTo>
                          <a:pt x="569574" y="0"/>
                        </a:lnTo>
                        <a:close/>
                      </a:path>
                    </a:pathLst>
                  </a:custGeom>
                  <a:solidFill>
                    <a:srgbClr val="4AFFA7"/>
                  </a:solidFill>
                  <a:ln>
                    <a:noFill/>
                  </a:ln>
                </p:spPr>
                <p:txBody>
                  <a:bodyPr spcFirstLastPara="1" wrap="square" lIns="0" tIns="0" rIns="0" bIns="0" anchor="t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  <a:tabLst/>
                      <a:defRPr/>
                    </a:pPr>
                    <a:endParaRPr kumimoji="0" sz="16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endParaRPr>
                  </a:p>
                </p:txBody>
              </p:sp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2AB61B90-EAFC-AD46-9ACA-8C7B60D48308}"/>
                    </a:ext>
                  </a:extLst>
                </p:cNvPr>
                <p:cNvGrpSpPr/>
                <p:nvPr/>
              </p:nvGrpSpPr>
              <p:grpSpPr>
                <a:xfrm>
                  <a:off x="5897733" y="1934305"/>
                  <a:ext cx="2583165" cy="2787579"/>
                  <a:chOff x="5897733" y="1934305"/>
                  <a:chExt cx="2583165" cy="2787579"/>
                </a:xfrm>
              </p:grpSpPr>
              <p:sp>
                <p:nvSpPr>
                  <p:cNvPr id="13" name="Google Shape;310;p3">
                    <a:extLst>
                      <a:ext uri="{FF2B5EF4-FFF2-40B4-BE49-F238E27FC236}">
                        <a16:creationId xmlns:a16="http://schemas.microsoft.com/office/drawing/2014/main" id="{88DB33C2-4982-9E42-9262-B08FF5FFB47B}"/>
                      </a:ext>
                    </a:extLst>
                  </p:cNvPr>
                  <p:cNvSpPr/>
                  <p:nvPr/>
                </p:nvSpPr>
                <p:spPr>
                  <a:xfrm>
                    <a:off x="7392795" y="2170482"/>
                    <a:ext cx="853905" cy="8603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84020" h="1682114" extrusionOk="0">
                        <a:moveTo>
                          <a:pt x="1113997" y="0"/>
                        </a:moveTo>
                        <a:lnTo>
                          <a:pt x="0" y="1113987"/>
                        </a:lnTo>
                        <a:lnTo>
                          <a:pt x="0" y="1681760"/>
                        </a:lnTo>
                        <a:lnTo>
                          <a:pt x="569574" y="1681760"/>
                        </a:lnTo>
                        <a:lnTo>
                          <a:pt x="1683561" y="569563"/>
                        </a:lnTo>
                        <a:lnTo>
                          <a:pt x="1113997" y="0"/>
                        </a:lnTo>
                        <a:close/>
                      </a:path>
                    </a:pathLst>
                  </a:custGeom>
                  <a:solidFill>
                    <a:srgbClr val="4AFFA7"/>
                  </a:solidFill>
                  <a:ln>
                    <a:noFill/>
                  </a:ln>
                </p:spPr>
                <p:txBody>
                  <a:bodyPr spcFirstLastPara="1" wrap="square" lIns="0" tIns="0" rIns="0" bIns="0" anchor="t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  <a:tabLst/>
                      <a:defRPr/>
                    </a:pPr>
                    <a:endParaRPr kumimoji="0" sz="16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endParaRPr>
                  </a:p>
                </p:txBody>
              </p:sp>
              <p:sp>
                <p:nvSpPr>
                  <p:cNvPr id="14" name="Google Shape;311;p3">
                    <a:extLst>
                      <a:ext uri="{FF2B5EF4-FFF2-40B4-BE49-F238E27FC236}">
                        <a16:creationId xmlns:a16="http://schemas.microsoft.com/office/drawing/2014/main" id="{AEF3A0EF-20BF-7F4D-9F10-14C741433DB5}"/>
                      </a:ext>
                    </a:extLst>
                  </p:cNvPr>
                  <p:cNvSpPr/>
                  <p:nvPr/>
                </p:nvSpPr>
                <p:spPr>
                  <a:xfrm>
                    <a:off x="5897733" y="3030644"/>
                    <a:ext cx="1495300" cy="1508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48940" h="2948940" extrusionOk="0">
                        <a:moveTo>
                          <a:pt x="2948475" y="0"/>
                        </a:moveTo>
                        <a:lnTo>
                          <a:pt x="2713100" y="0"/>
                        </a:lnTo>
                        <a:lnTo>
                          <a:pt x="0" y="0"/>
                        </a:lnTo>
                        <a:lnTo>
                          <a:pt x="0" y="804949"/>
                        </a:lnTo>
                        <a:lnTo>
                          <a:pt x="1574705" y="804949"/>
                        </a:lnTo>
                        <a:lnTo>
                          <a:pt x="461766" y="1918936"/>
                        </a:lnTo>
                        <a:lnTo>
                          <a:pt x="1031340" y="2488510"/>
                        </a:lnTo>
                        <a:lnTo>
                          <a:pt x="2143526" y="1375277"/>
                        </a:lnTo>
                        <a:lnTo>
                          <a:pt x="2143526" y="2948475"/>
                        </a:lnTo>
                        <a:lnTo>
                          <a:pt x="2948475" y="2948475"/>
                        </a:lnTo>
                        <a:lnTo>
                          <a:pt x="2948475" y="0"/>
                        </a:lnTo>
                        <a:close/>
                      </a:path>
                    </a:pathLst>
                  </a:custGeom>
                  <a:solidFill>
                    <a:srgbClr val="E30048"/>
                  </a:solidFill>
                  <a:ln>
                    <a:noFill/>
                  </a:ln>
                </p:spPr>
                <p:txBody>
                  <a:bodyPr spcFirstLastPara="1" wrap="square" lIns="0" tIns="0" rIns="0" bIns="0" anchor="t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  <a:tabLst/>
                      <a:defRPr/>
                    </a:pPr>
                    <a:endParaRPr kumimoji="0" sz="16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endParaRPr>
                  </a:p>
                </p:txBody>
              </p:sp>
              <p:sp>
                <p:nvSpPr>
                  <p:cNvPr id="15" name="Google Shape;313;p3">
                    <a:extLst>
                      <a:ext uri="{FF2B5EF4-FFF2-40B4-BE49-F238E27FC236}">
                        <a16:creationId xmlns:a16="http://schemas.microsoft.com/office/drawing/2014/main" id="{B85B6076-7DBC-3940-9087-01A5A8DA1D91}"/>
                      </a:ext>
                    </a:extLst>
                  </p:cNvPr>
                  <p:cNvSpPr/>
                  <p:nvPr/>
                </p:nvSpPr>
                <p:spPr>
                  <a:xfrm>
                    <a:off x="6432220" y="2137811"/>
                    <a:ext cx="1804083" cy="18074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57904" h="3533775" extrusionOk="0">
                        <a:moveTo>
                          <a:pt x="0" y="610651"/>
                        </a:moveTo>
                        <a:lnTo>
                          <a:pt x="34676" y="576752"/>
                        </a:lnTo>
                        <a:lnTo>
                          <a:pt x="70131" y="543661"/>
                        </a:lnTo>
                        <a:lnTo>
                          <a:pt x="106349" y="511393"/>
                        </a:lnTo>
                        <a:lnTo>
                          <a:pt x="143316" y="479962"/>
                        </a:lnTo>
                        <a:lnTo>
                          <a:pt x="181016" y="449384"/>
                        </a:lnTo>
                        <a:lnTo>
                          <a:pt x="219434" y="419673"/>
                        </a:lnTo>
                        <a:lnTo>
                          <a:pt x="258556" y="390845"/>
                        </a:lnTo>
                        <a:lnTo>
                          <a:pt x="298367" y="362914"/>
                        </a:lnTo>
                        <a:lnTo>
                          <a:pt x="338851" y="335896"/>
                        </a:lnTo>
                        <a:lnTo>
                          <a:pt x="379994" y="309804"/>
                        </a:lnTo>
                        <a:lnTo>
                          <a:pt x="421781" y="284656"/>
                        </a:lnTo>
                        <a:lnTo>
                          <a:pt x="464196" y="260464"/>
                        </a:lnTo>
                        <a:lnTo>
                          <a:pt x="507226" y="237244"/>
                        </a:lnTo>
                        <a:lnTo>
                          <a:pt x="550855" y="215012"/>
                        </a:lnTo>
                        <a:lnTo>
                          <a:pt x="595068" y="193781"/>
                        </a:lnTo>
                        <a:lnTo>
                          <a:pt x="639849" y="173567"/>
                        </a:lnTo>
                        <a:lnTo>
                          <a:pt x="685186" y="154386"/>
                        </a:lnTo>
                        <a:lnTo>
                          <a:pt x="731061" y="136251"/>
                        </a:lnTo>
                        <a:lnTo>
                          <a:pt x="777461" y="119177"/>
                        </a:lnTo>
                        <a:lnTo>
                          <a:pt x="824370" y="103181"/>
                        </a:lnTo>
                        <a:lnTo>
                          <a:pt x="871774" y="88276"/>
                        </a:lnTo>
                        <a:lnTo>
                          <a:pt x="919657" y="74477"/>
                        </a:lnTo>
                        <a:lnTo>
                          <a:pt x="968005" y="61800"/>
                        </a:lnTo>
                        <a:lnTo>
                          <a:pt x="1016803" y="50260"/>
                        </a:lnTo>
                        <a:lnTo>
                          <a:pt x="1066036" y="39871"/>
                        </a:lnTo>
                        <a:lnTo>
                          <a:pt x="1115688" y="30648"/>
                        </a:lnTo>
                        <a:lnTo>
                          <a:pt x="1165745" y="22606"/>
                        </a:lnTo>
                        <a:lnTo>
                          <a:pt x="1216192" y="15761"/>
                        </a:lnTo>
                        <a:lnTo>
                          <a:pt x="1267015" y="10127"/>
                        </a:lnTo>
                        <a:lnTo>
                          <a:pt x="1318197" y="5718"/>
                        </a:lnTo>
                        <a:lnTo>
                          <a:pt x="1369725" y="2551"/>
                        </a:lnTo>
                        <a:lnTo>
                          <a:pt x="1421582" y="640"/>
                        </a:lnTo>
                        <a:lnTo>
                          <a:pt x="1473756" y="0"/>
                        </a:lnTo>
                        <a:lnTo>
                          <a:pt x="1519315" y="474"/>
                        </a:lnTo>
                        <a:lnTo>
                          <a:pt x="1564737" y="1892"/>
                        </a:lnTo>
                        <a:lnTo>
                          <a:pt x="1610008" y="4249"/>
                        </a:lnTo>
                        <a:lnTo>
                          <a:pt x="1655113" y="7538"/>
                        </a:lnTo>
                        <a:lnTo>
                          <a:pt x="1700038" y="11753"/>
                        </a:lnTo>
                        <a:lnTo>
                          <a:pt x="1744770" y="16888"/>
                        </a:lnTo>
                        <a:lnTo>
                          <a:pt x="1789294" y="22937"/>
                        </a:lnTo>
                        <a:lnTo>
                          <a:pt x="1833596" y="29894"/>
                        </a:lnTo>
                        <a:lnTo>
                          <a:pt x="1877661" y="37752"/>
                        </a:lnTo>
                        <a:lnTo>
                          <a:pt x="1921475" y="46506"/>
                        </a:lnTo>
                        <a:lnTo>
                          <a:pt x="1965025" y="56149"/>
                        </a:lnTo>
                        <a:lnTo>
                          <a:pt x="2008296" y="66676"/>
                        </a:lnTo>
                        <a:lnTo>
                          <a:pt x="2051273" y="78079"/>
                        </a:lnTo>
                        <a:lnTo>
                          <a:pt x="2093943" y="90354"/>
                        </a:lnTo>
                        <a:lnTo>
                          <a:pt x="2136292" y="103494"/>
                        </a:lnTo>
                        <a:lnTo>
                          <a:pt x="2178305" y="117492"/>
                        </a:lnTo>
                        <a:lnTo>
                          <a:pt x="2219968" y="132344"/>
                        </a:lnTo>
                        <a:lnTo>
                          <a:pt x="2261267" y="148042"/>
                        </a:lnTo>
                        <a:lnTo>
                          <a:pt x="2302188" y="164580"/>
                        </a:lnTo>
                        <a:lnTo>
                          <a:pt x="2342716" y="181953"/>
                        </a:lnTo>
                        <a:lnTo>
                          <a:pt x="2382838" y="200154"/>
                        </a:lnTo>
                        <a:lnTo>
                          <a:pt x="2422538" y="219178"/>
                        </a:lnTo>
                        <a:lnTo>
                          <a:pt x="2461804" y="239018"/>
                        </a:lnTo>
                        <a:lnTo>
                          <a:pt x="2500621" y="259667"/>
                        </a:lnTo>
                        <a:lnTo>
                          <a:pt x="2538974" y="281121"/>
                        </a:lnTo>
                        <a:lnTo>
                          <a:pt x="2576849" y="303372"/>
                        </a:lnTo>
                        <a:lnTo>
                          <a:pt x="2614233" y="326415"/>
                        </a:lnTo>
                        <a:lnTo>
                          <a:pt x="2651111" y="350244"/>
                        </a:lnTo>
                        <a:lnTo>
                          <a:pt x="2687468" y="374852"/>
                        </a:lnTo>
                        <a:lnTo>
                          <a:pt x="2723292" y="400233"/>
                        </a:lnTo>
                        <a:lnTo>
                          <a:pt x="2758566" y="426382"/>
                        </a:lnTo>
                        <a:lnTo>
                          <a:pt x="2793278" y="453292"/>
                        </a:lnTo>
                        <a:lnTo>
                          <a:pt x="2827413" y="480957"/>
                        </a:lnTo>
                        <a:lnTo>
                          <a:pt x="2860957" y="509371"/>
                        </a:lnTo>
                        <a:lnTo>
                          <a:pt x="2893896" y="538527"/>
                        </a:lnTo>
                        <a:lnTo>
                          <a:pt x="2926215" y="568421"/>
                        </a:lnTo>
                        <a:lnTo>
                          <a:pt x="2957901" y="599045"/>
                        </a:lnTo>
                        <a:lnTo>
                          <a:pt x="2988939" y="630393"/>
                        </a:lnTo>
                        <a:lnTo>
                          <a:pt x="3019315" y="662460"/>
                        </a:lnTo>
                        <a:lnTo>
                          <a:pt x="3049014" y="695239"/>
                        </a:lnTo>
                        <a:lnTo>
                          <a:pt x="3078023" y="728724"/>
                        </a:lnTo>
                        <a:lnTo>
                          <a:pt x="3106328" y="762910"/>
                        </a:lnTo>
                        <a:lnTo>
                          <a:pt x="3133914" y="797789"/>
                        </a:lnTo>
                        <a:lnTo>
                          <a:pt x="3160766" y="833356"/>
                        </a:lnTo>
                        <a:lnTo>
                          <a:pt x="3186872" y="869605"/>
                        </a:lnTo>
                        <a:lnTo>
                          <a:pt x="3212216" y="906530"/>
                        </a:lnTo>
                        <a:lnTo>
                          <a:pt x="3236785" y="944124"/>
                        </a:lnTo>
                        <a:lnTo>
                          <a:pt x="3260564" y="982381"/>
                        </a:lnTo>
                        <a:lnTo>
                          <a:pt x="3283539" y="1021296"/>
                        </a:lnTo>
                        <a:lnTo>
                          <a:pt x="3305696" y="1060862"/>
                        </a:lnTo>
                        <a:lnTo>
                          <a:pt x="3327021" y="1101073"/>
                        </a:lnTo>
                        <a:lnTo>
                          <a:pt x="3347500" y="1141923"/>
                        </a:lnTo>
                        <a:lnTo>
                          <a:pt x="3367117" y="1183406"/>
                        </a:lnTo>
                        <a:lnTo>
                          <a:pt x="3385860" y="1225516"/>
                        </a:lnTo>
                        <a:lnTo>
                          <a:pt x="3403714" y="1268246"/>
                        </a:lnTo>
                        <a:lnTo>
                          <a:pt x="3420665" y="1311591"/>
                        </a:lnTo>
                        <a:lnTo>
                          <a:pt x="3436698" y="1355544"/>
                        </a:lnTo>
                        <a:lnTo>
                          <a:pt x="3451800" y="1400100"/>
                        </a:lnTo>
                        <a:lnTo>
                          <a:pt x="3465956" y="1445252"/>
                        </a:lnTo>
                        <a:lnTo>
                          <a:pt x="3479152" y="1490994"/>
                        </a:lnTo>
                        <a:lnTo>
                          <a:pt x="3491373" y="1537320"/>
                        </a:lnTo>
                        <a:lnTo>
                          <a:pt x="3502607" y="1584224"/>
                        </a:lnTo>
                        <a:lnTo>
                          <a:pt x="3512838" y="1631700"/>
                        </a:lnTo>
                        <a:lnTo>
                          <a:pt x="3522052" y="1679742"/>
                        </a:lnTo>
                        <a:lnTo>
                          <a:pt x="3530235" y="1728343"/>
                        </a:lnTo>
                        <a:lnTo>
                          <a:pt x="3537374" y="1777497"/>
                        </a:lnTo>
                        <a:lnTo>
                          <a:pt x="3543453" y="1827199"/>
                        </a:lnTo>
                        <a:lnTo>
                          <a:pt x="3548458" y="1877442"/>
                        </a:lnTo>
                        <a:lnTo>
                          <a:pt x="3552376" y="1928221"/>
                        </a:lnTo>
                        <a:lnTo>
                          <a:pt x="3555192" y="1979528"/>
                        </a:lnTo>
                        <a:lnTo>
                          <a:pt x="3556892" y="2031359"/>
                        </a:lnTo>
                        <a:lnTo>
                          <a:pt x="3557462" y="2083706"/>
                        </a:lnTo>
                        <a:lnTo>
                          <a:pt x="3556809" y="2136363"/>
                        </a:lnTo>
                        <a:lnTo>
                          <a:pt x="3554863" y="2188698"/>
                        </a:lnTo>
                        <a:lnTo>
                          <a:pt x="3551637" y="2240697"/>
                        </a:lnTo>
                        <a:lnTo>
                          <a:pt x="3547147" y="2292344"/>
                        </a:lnTo>
                        <a:lnTo>
                          <a:pt x="3541408" y="2343624"/>
                        </a:lnTo>
                        <a:lnTo>
                          <a:pt x="3534437" y="2394521"/>
                        </a:lnTo>
                        <a:lnTo>
                          <a:pt x="3526248" y="2445019"/>
                        </a:lnTo>
                        <a:lnTo>
                          <a:pt x="3516856" y="2495105"/>
                        </a:lnTo>
                        <a:lnTo>
                          <a:pt x="3506278" y="2544761"/>
                        </a:lnTo>
                        <a:lnTo>
                          <a:pt x="3494528" y="2593973"/>
                        </a:lnTo>
                        <a:lnTo>
                          <a:pt x="3481621" y="2642726"/>
                        </a:lnTo>
                        <a:lnTo>
                          <a:pt x="3467574" y="2691004"/>
                        </a:lnTo>
                        <a:lnTo>
                          <a:pt x="3452401" y="2738792"/>
                        </a:lnTo>
                        <a:lnTo>
                          <a:pt x="3436118" y="2786074"/>
                        </a:lnTo>
                        <a:lnTo>
                          <a:pt x="3418740" y="2832835"/>
                        </a:lnTo>
                        <a:lnTo>
                          <a:pt x="3400282" y="2879060"/>
                        </a:lnTo>
                        <a:lnTo>
                          <a:pt x="3380760" y="2924733"/>
                        </a:lnTo>
                        <a:lnTo>
                          <a:pt x="3360190" y="2969839"/>
                        </a:lnTo>
                        <a:lnTo>
                          <a:pt x="3338586" y="3014363"/>
                        </a:lnTo>
                        <a:lnTo>
                          <a:pt x="3315964" y="3058289"/>
                        </a:lnTo>
                        <a:lnTo>
                          <a:pt x="3292340" y="3101602"/>
                        </a:lnTo>
                        <a:lnTo>
                          <a:pt x="3267728" y="3144287"/>
                        </a:lnTo>
                        <a:lnTo>
                          <a:pt x="3242144" y="3186327"/>
                        </a:lnTo>
                        <a:lnTo>
                          <a:pt x="3215603" y="3227709"/>
                        </a:lnTo>
                        <a:lnTo>
                          <a:pt x="3188122" y="3268416"/>
                        </a:lnTo>
                        <a:lnTo>
                          <a:pt x="3159714" y="3308433"/>
                        </a:lnTo>
                        <a:lnTo>
                          <a:pt x="3130396" y="3347746"/>
                        </a:lnTo>
                        <a:lnTo>
                          <a:pt x="3100182" y="3386337"/>
                        </a:lnTo>
                        <a:lnTo>
                          <a:pt x="3069089" y="3424193"/>
                        </a:lnTo>
                        <a:lnTo>
                          <a:pt x="3037131" y="3461297"/>
                        </a:lnTo>
                        <a:lnTo>
                          <a:pt x="3004324" y="3497635"/>
                        </a:lnTo>
                        <a:lnTo>
                          <a:pt x="2970684" y="3533190"/>
                        </a:lnTo>
                      </a:path>
                    </a:pathLst>
                  </a:custGeom>
                  <a:noFill/>
                  <a:ln w="11150" cap="flat" cmpd="sng">
                    <a:solidFill>
                      <a:schemeClr val="bg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0" tIns="0" rIns="0" bIns="0" anchor="t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  <a:tabLst/>
                      <a:defRPr/>
                    </a:pPr>
                    <a:endParaRPr kumimoji="0" sz="16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endParaRPr>
                  </a:p>
                </p:txBody>
              </p:sp>
              <p:sp>
                <p:nvSpPr>
                  <p:cNvPr id="16" name="Google Shape;314;p3">
                    <a:extLst>
                      <a:ext uri="{FF2B5EF4-FFF2-40B4-BE49-F238E27FC236}">
                        <a16:creationId xmlns:a16="http://schemas.microsoft.com/office/drawing/2014/main" id="{73F7B8E2-D29D-7C42-BF9D-6D75DA01FC31}"/>
                      </a:ext>
                    </a:extLst>
                  </p:cNvPr>
                  <p:cNvSpPr/>
                  <p:nvPr/>
                </p:nvSpPr>
                <p:spPr>
                  <a:xfrm>
                    <a:off x="6411331" y="2422645"/>
                    <a:ext cx="1554867" cy="15436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66415" h="3018154" extrusionOk="0">
                        <a:moveTo>
                          <a:pt x="96126" y="95478"/>
                        </a:moveTo>
                        <a:lnTo>
                          <a:pt x="0" y="0"/>
                        </a:lnTo>
                        <a:lnTo>
                          <a:pt x="355" y="95783"/>
                        </a:lnTo>
                        <a:lnTo>
                          <a:pt x="96126" y="95478"/>
                        </a:lnTo>
                        <a:close/>
                      </a:path>
                      <a:path w="3066415" h="3018154" extrusionOk="0">
                        <a:moveTo>
                          <a:pt x="3066275" y="3016694"/>
                        </a:moveTo>
                        <a:lnTo>
                          <a:pt x="2969310" y="2922079"/>
                        </a:lnTo>
                        <a:lnTo>
                          <a:pt x="2970504" y="3017850"/>
                        </a:lnTo>
                        <a:lnTo>
                          <a:pt x="3066275" y="3016694"/>
                        </a:lnTo>
                        <a:close/>
                      </a:path>
                    </a:pathLst>
                  </a:custGeom>
                  <a:solidFill>
                    <a:srgbClr val="003399"/>
                  </a:solidFill>
                  <a:ln>
                    <a:noFill/>
                  </a:ln>
                </p:spPr>
                <p:txBody>
                  <a:bodyPr spcFirstLastPara="1" wrap="square" lIns="0" tIns="0" rIns="0" bIns="0" anchor="t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  <a:tabLst/>
                      <a:defRPr/>
                    </a:pPr>
                    <a:endParaRPr kumimoji="0" sz="16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endParaRPr>
                  </a:p>
                </p:txBody>
              </p:sp>
              <p:sp>
                <p:nvSpPr>
                  <p:cNvPr id="17" name="Google Shape;315;p3">
                    <a:extLst>
                      <a:ext uri="{FF2B5EF4-FFF2-40B4-BE49-F238E27FC236}">
                        <a16:creationId xmlns:a16="http://schemas.microsoft.com/office/drawing/2014/main" id="{B23D8F59-6345-9B4B-99D5-171833408AD6}"/>
                      </a:ext>
                    </a:extLst>
                  </p:cNvPr>
                  <p:cNvSpPr/>
                  <p:nvPr/>
                </p:nvSpPr>
                <p:spPr>
                  <a:xfrm>
                    <a:off x="6984633" y="1934305"/>
                    <a:ext cx="1496265" cy="1508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50845" h="2948940" extrusionOk="0">
                        <a:moveTo>
                          <a:pt x="804951" y="0"/>
                        </a:moveTo>
                        <a:lnTo>
                          <a:pt x="0" y="0"/>
                        </a:lnTo>
                        <a:lnTo>
                          <a:pt x="0" y="1575752"/>
                        </a:lnTo>
                        <a:lnTo>
                          <a:pt x="402475" y="1978228"/>
                        </a:lnTo>
                        <a:lnTo>
                          <a:pt x="804951" y="1575752"/>
                        </a:lnTo>
                        <a:lnTo>
                          <a:pt x="804951" y="0"/>
                        </a:lnTo>
                        <a:close/>
                      </a:path>
                      <a:path w="2950845" h="2948940" extrusionOk="0">
                        <a:moveTo>
                          <a:pt x="2950286" y="2143531"/>
                        </a:moveTo>
                        <a:lnTo>
                          <a:pt x="1374533" y="2143531"/>
                        </a:lnTo>
                        <a:lnTo>
                          <a:pt x="972058" y="2546007"/>
                        </a:lnTo>
                        <a:lnTo>
                          <a:pt x="1374533" y="2948482"/>
                        </a:lnTo>
                        <a:lnTo>
                          <a:pt x="2950286" y="2948482"/>
                        </a:lnTo>
                        <a:lnTo>
                          <a:pt x="2950286" y="2143531"/>
                        </a:lnTo>
                        <a:close/>
                      </a:path>
                    </a:pathLst>
                  </a:custGeom>
                  <a:solidFill>
                    <a:srgbClr val="2ACDFF"/>
                  </a:solidFill>
                  <a:ln>
                    <a:noFill/>
                  </a:ln>
                </p:spPr>
                <p:txBody>
                  <a:bodyPr spcFirstLastPara="1" wrap="square" lIns="0" tIns="0" rIns="0" bIns="0" anchor="t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  <a:tabLst/>
                      <a:defRPr/>
                    </a:pPr>
                    <a:endParaRPr kumimoji="0" sz="16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endParaRPr>
                  </a:p>
                </p:txBody>
              </p:sp>
              <p:sp>
                <p:nvSpPr>
                  <p:cNvPr id="26" name="Google Shape;325;p3">
                    <a:extLst>
                      <a:ext uri="{FF2B5EF4-FFF2-40B4-BE49-F238E27FC236}">
                        <a16:creationId xmlns:a16="http://schemas.microsoft.com/office/drawing/2014/main" id="{613F4151-09F0-CA4C-B226-48575CEC8870}"/>
                      </a:ext>
                    </a:extLst>
                  </p:cNvPr>
                  <p:cNvSpPr/>
                  <p:nvPr/>
                </p:nvSpPr>
                <p:spPr>
                  <a:xfrm>
                    <a:off x="7197886" y="2389520"/>
                    <a:ext cx="786288" cy="8739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0670" h="1708785" extrusionOk="0">
                        <a:moveTo>
                          <a:pt x="0" y="0"/>
                        </a:moveTo>
                        <a:lnTo>
                          <a:pt x="46029" y="648"/>
                        </a:lnTo>
                        <a:lnTo>
                          <a:pt x="91864" y="2585"/>
                        </a:lnTo>
                        <a:lnTo>
                          <a:pt x="137476" y="5799"/>
                        </a:lnTo>
                        <a:lnTo>
                          <a:pt x="182841" y="10280"/>
                        </a:lnTo>
                        <a:lnTo>
                          <a:pt x="227931" y="16016"/>
                        </a:lnTo>
                        <a:lnTo>
                          <a:pt x="272719" y="22995"/>
                        </a:lnTo>
                        <a:lnTo>
                          <a:pt x="317180" y="31206"/>
                        </a:lnTo>
                        <a:lnTo>
                          <a:pt x="361287" y="40638"/>
                        </a:lnTo>
                        <a:lnTo>
                          <a:pt x="405014" y="51280"/>
                        </a:lnTo>
                        <a:lnTo>
                          <a:pt x="448333" y="63119"/>
                        </a:lnTo>
                        <a:lnTo>
                          <a:pt x="491219" y="76146"/>
                        </a:lnTo>
                        <a:lnTo>
                          <a:pt x="533645" y="90347"/>
                        </a:lnTo>
                        <a:lnTo>
                          <a:pt x="575584" y="105713"/>
                        </a:lnTo>
                        <a:lnTo>
                          <a:pt x="617011" y="122231"/>
                        </a:lnTo>
                        <a:lnTo>
                          <a:pt x="657898" y="139891"/>
                        </a:lnTo>
                        <a:lnTo>
                          <a:pt x="698220" y="158681"/>
                        </a:lnTo>
                        <a:lnTo>
                          <a:pt x="737949" y="178589"/>
                        </a:lnTo>
                        <a:lnTo>
                          <a:pt x="777060" y="199605"/>
                        </a:lnTo>
                        <a:lnTo>
                          <a:pt x="815525" y="221716"/>
                        </a:lnTo>
                        <a:lnTo>
                          <a:pt x="853319" y="244912"/>
                        </a:lnTo>
                        <a:lnTo>
                          <a:pt x="890414" y="269182"/>
                        </a:lnTo>
                        <a:lnTo>
                          <a:pt x="926785" y="294513"/>
                        </a:lnTo>
                        <a:lnTo>
                          <a:pt x="962405" y="320895"/>
                        </a:lnTo>
                        <a:lnTo>
                          <a:pt x="997248" y="348316"/>
                        </a:lnTo>
                        <a:lnTo>
                          <a:pt x="1031286" y="376765"/>
                        </a:lnTo>
                        <a:lnTo>
                          <a:pt x="1064494" y="406230"/>
                        </a:lnTo>
                        <a:lnTo>
                          <a:pt x="1096845" y="436700"/>
                        </a:lnTo>
                        <a:lnTo>
                          <a:pt x="1128312" y="468164"/>
                        </a:lnTo>
                        <a:lnTo>
                          <a:pt x="1158870" y="500611"/>
                        </a:lnTo>
                        <a:lnTo>
                          <a:pt x="1188492" y="534029"/>
                        </a:lnTo>
                        <a:lnTo>
                          <a:pt x="1217150" y="568406"/>
                        </a:lnTo>
                        <a:lnTo>
                          <a:pt x="1244819" y="603732"/>
                        </a:lnTo>
                        <a:lnTo>
                          <a:pt x="1271473" y="639995"/>
                        </a:lnTo>
                        <a:lnTo>
                          <a:pt x="1297085" y="677183"/>
                        </a:lnTo>
                        <a:lnTo>
                          <a:pt x="1321627" y="715286"/>
                        </a:lnTo>
                        <a:lnTo>
                          <a:pt x="1345075" y="754292"/>
                        </a:lnTo>
                        <a:lnTo>
                          <a:pt x="1367401" y="794189"/>
                        </a:lnTo>
                        <a:lnTo>
                          <a:pt x="1388579" y="834967"/>
                        </a:lnTo>
                        <a:lnTo>
                          <a:pt x="1408583" y="876614"/>
                        </a:lnTo>
                        <a:lnTo>
                          <a:pt x="1427385" y="919118"/>
                        </a:lnTo>
                        <a:lnTo>
                          <a:pt x="1444960" y="962469"/>
                        </a:lnTo>
                        <a:lnTo>
                          <a:pt x="1461281" y="1006654"/>
                        </a:lnTo>
                        <a:lnTo>
                          <a:pt x="1476322" y="1051663"/>
                        </a:lnTo>
                        <a:lnTo>
                          <a:pt x="1490056" y="1097484"/>
                        </a:lnTo>
                        <a:lnTo>
                          <a:pt x="1502457" y="1144106"/>
                        </a:lnTo>
                        <a:lnTo>
                          <a:pt x="1513497" y="1191517"/>
                        </a:lnTo>
                        <a:lnTo>
                          <a:pt x="1523152" y="1239707"/>
                        </a:lnTo>
                        <a:lnTo>
                          <a:pt x="1531394" y="1288663"/>
                        </a:lnTo>
                        <a:lnTo>
                          <a:pt x="1538197" y="1338375"/>
                        </a:lnTo>
                        <a:lnTo>
                          <a:pt x="1543534" y="1388831"/>
                        </a:lnTo>
                        <a:lnTo>
                          <a:pt x="1547379" y="1440019"/>
                        </a:lnTo>
                        <a:lnTo>
                          <a:pt x="1549705" y="1491929"/>
                        </a:lnTo>
                        <a:lnTo>
                          <a:pt x="1550486" y="1544549"/>
                        </a:lnTo>
                        <a:lnTo>
                          <a:pt x="1549941" y="1585909"/>
                        </a:lnTo>
                        <a:lnTo>
                          <a:pt x="1548314" y="1627004"/>
                        </a:lnTo>
                        <a:lnTo>
                          <a:pt x="1545618" y="1667817"/>
                        </a:lnTo>
                        <a:lnTo>
                          <a:pt x="1541869" y="1708335"/>
                        </a:lnTo>
                      </a:path>
                    </a:pathLst>
                  </a:custGeom>
                  <a:noFill/>
                  <a:ln w="11150" cap="flat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0" tIns="0" rIns="0" bIns="0" anchor="t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  <a:tabLst/>
                      <a:defRPr/>
                    </a:pPr>
                    <a:endParaRPr kumimoji="0" sz="16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endParaRPr>
                  </a:p>
                </p:txBody>
              </p:sp>
              <p:sp>
                <p:nvSpPr>
                  <p:cNvPr id="27" name="Google Shape;326;p3">
                    <a:extLst>
                      <a:ext uri="{FF2B5EF4-FFF2-40B4-BE49-F238E27FC236}">
                        <a16:creationId xmlns:a16="http://schemas.microsoft.com/office/drawing/2014/main" id="{3BA05677-1E90-5B42-9698-5049117A2917}"/>
                      </a:ext>
                    </a:extLst>
                  </p:cNvPr>
                  <p:cNvSpPr/>
                  <p:nvPr/>
                </p:nvSpPr>
                <p:spPr>
                  <a:xfrm>
                    <a:off x="6096388" y="3235689"/>
                    <a:ext cx="1311446" cy="14861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86354" h="2905759" extrusionOk="0">
                        <a:moveTo>
                          <a:pt x="0" y="0"/>
                        </a:moveTo>
                        <a:lnTo>
                          <a:pt x="527" y="48169"/>
                        </a:lnTo>
                        <a:lnTo>
                          <a:pt x="2101" y="96081"/>
                        </a:lnTo>
                        <a:lnTo>
                          <a:pt x="4712" y="143724"/>
                        </a:lnTo>
                        <a:lnTo>
                          <a:pt x="8348" y="191086"/>
                        </a:lnTo>
                        <a:lnTo>
                          <a:pt x="12998" y="238158"/>
                        </a:lnTo>
                        <a:lnTo>
                          <a:pt x="18651" y="284928"/>
                        </a:lnTo>
                        <a:lnTo>
                          <a:pt x="25297" y="331385"/>
                        </a:lnTo>
                        <a:lnTo>
                          <a:pt x="32924" y="377518"/>
                        </a:lnTo>
                        <a:lnTo>
                          <a:pt x="41522" y="423316"/>
                        </a:lnTo>
                        <a:lnTo>
                          <a:pt x="51079" y="468768"/>
                        </a:lnTo>
                        <a:lnTo>
                          <a:pt x="61585" y="513864"/>
                        </a:lnTo>
                        <a:lnTo>
                          <a:pt x="73029" y="558592"/>
                        </a:lnTo>
                        <a:lnTo>
                          <a:pt x="85399" y="602941"/>
                        </a:lnTo>
                        <a:lnTo>
                          <a:pt x="98684" y="646901"/>
                        </a:lnTo>
                        <a:lnTo>
                          <a:pt x="112874" y="690460"/>
                        </a:lnTo>
                        <a:lnTo>
                          <a:pt x="127959" y="733607"/>
                        </a:lnTo>
                        <a:lnTo>
                          <a:pt x="143925" y="776332"/>
                        </a:lnTo>
                        <a:lnTo>
                          <a:pt x="160764" y="818624"/>
                        </a:lnTo>
                        <a:lnTo>
                          <a:pt x="178464" y="860471"/>
                        </a:lnTo>
                        <a:lnTo>
                          <a:pt x="197013" y="901863"/>
                        </a:lnTo>
                        <a:lnTo>
                          <a:pt x="216401" y="942788"/>
                        </a:lnTo>
                        <a:lnTo>
                          <a:pt x="236618" y="983236"/>
                        </a:lnTo>
                        <a:lnTo>
                          <a:pt x="257651" y="1023196"/>
                        </a:lnTo>
                        <a:lnTo>
                          <a:pt x="279491" y="1062657"/>
                        </a:lnTo>
                        <a:lnTo>
                          <a:pt x="302125" y="1101608"/>
                        </a:lnTo>
                        <a:lnTo>
                          <a:pt x="325544" y="1140037"/>
                        </a:lnTo>
                        <a:lnTo>
                          <a:pt x="349736" y="1177934"/>
                        </a:lnTo>
                        <a:lnTo>
                          <a:pt x="374690" y="1215289"/>
                        </a:lnTo>
                        <a:lnTo>
                          <a:pt x="400396" y="1252089"/>
                        </a:lnTo>
                        <a:lnTo>
                          <a:pt x="426841" y="1288324"/>
                        </a:lnTo>
                        <a:lnTo>
                          <a:pt x="454016" y="1323984"/>
                        </a:lnTo>
                        <a:lnTo>
                          <a:pt x="481910" y="1359056"/>
                        </a:lnTo>
                        <a:lnTo>
                          <a:pt x="510511" y="1393531"/>
                        </a:lnTo>
                        <a:lnTo>
                          <a:pt x="539808" y="1427397"/>
                        </a:lnTo>
                        <a:lnTo>
                          <a:pt x="569791" y="1460643"/>
                        </a:lnTo>
                        <a:lnTo>
                          <a:pt x="600448" y="1493258"/>
                        </a:lnTo>
                        <a:lnTo>
                          <a:pt x="631770" y="1525232"/>
                        </a:lnTo>
                        <a:lnTo>
                          <a:pt x="663743" y="1556553"/>
                        </a:lnTo>
                        <a:lnTo>
                          <a:pt x="696359" y="1587210"/>
                        </a:lnTo>
                        <a:lnTo>
                          <a:pt x="729605" y="1617193"/>
                        </a:lnTo>
                        <a:lnTo>
                          <a:pt x="763471" y="1646491"/>
                        </a:lnTo>
                        <a:lnTo>
                          <a:pt x="797945" y="1675092"/>
                        </a:lnTo>
                        <a:lnTo>
                          <a:pt x="833018" y="1702985"/>
                        </a:lnTo>
                        <a:lnTo>
                          <a:pt x="868677" y="1730160"/>
                        </a:lnTo>
                        <a:lnTo>
                          <a:pt x="904912" y="1756606"/>
                        </a:lnTo>
                        <a:lnTo>
                          <a:pt x="941713" y="1782311"/>
                        </a:lnTo>
                        <a:lnTo>
                          <a:pt x="979067" y="1807265"/>
                        </a:lnTo>
                        <a:lnTo>
                          <a:pt x="1016964" y="1831457"/>
                        </a:lnTo>
                        <a:lnTo>
                          <a:pt x="1055394" y="1854876"/>
                        </a:lnTo>
                        <a:lnTo>
                          <a:pt x="1094344" y="1877511"/>
                        </a:lnTo>
                        <a:lnTo>
                          <a:pt x="1133805" y="1899350"/>
                        </a:lnTo>
                        <a:lnTo>
                          <a:pt x="1173765" y="1920384"/>
                        </a:lnTo>
                        <a:lnTo>
                          <a:pt x="1214213" y="1940600"/>
                        </a:lnTo>
                        <a:lnTo>
                          <a:pt x="1255139" y="1959988"/>
                        </a:lnTo>
                        <a:lnTo>
                          <a:pt x="1296530" y="1978538"/>
                        </a:lnTo>
                        <a:lnTo>
                          <a:pt x="1338378" y="1996237"/>
                        </a:lnTo>
                        <a:lnTo>
                          <a:pt x="1380669" y="2013076"/>
                        </a:lnTo>
                        <a:lnTo>
                          <a:pt x="1423394" y="2029043"/>
                        </a:lnTo>
                        <a:lnTo>
                          <a:pt x="1466542" y="2044127"/>
                        </a:lnTo>
                        <a:lnTo>
                          <a:pt x="1510101" y="2058317"/>
                        </a:lnTo>
                        <a:lnTo>
                          <a:pt x="1554060" y="2071603"/>
                        </a:lnTo>
                        <a:lnTo>
                          <a:pt x="1598410" y="2083973"/>
                        </a:lnTo>
                        <a:lnTo>
                          <a:pt x="1643138" y="2095416"/>
                        </a:lnTo>
                        <a:lnTo>
                          <a:pt x="1688233" y="2105922"/>
                        </a:lnTo>
                        <a:lnTo>
                          <a:pt x="1733686" y="2115479"/>
                        </a:lnTo>
                        <a:lnTo>
                          <a:pt x="1779484" y="2124077"/>
                        </a:lnTo>
                        <a:lnTo>
                          <a:pt x="1825617" y="2131704"/>
                        </a:lnTo>
                        <a:lnTo>
                          <a:pt x="1872074" y="2138350"/>
                        </a:lnTo>
                        <a:lnTo>
                          <a:pt x="1918843" y="2144004"/>
                        </a:lnTo>
                        <a:lnTo>
                          <a:pt x="1965915" y="2148654"/>
                        </a:lnTo>
                        <a:lnTo>
                          <a:pt x="2013278" y="2152290"/>
                        </a:lnTo>
                        <a:lnTo>
                          <a:pt x="2060920" y="2154900"/>
                        </a:lnTo>
                        <a:lnTo>
                          <a:pt x="2108832" y="2156475"/>
                        </a:lnTo>
                        <a:lnTo>
                          <a:pt x="2157002" y="2157002"/>
                        </a:lnTo>
                        <a:lnTo>
                          <a:pt x="2157002" y="2905670"/>
                        </a:lnTo>
                        <a:lnTo>
                          <a:pt x="2586308" y="2905670"/>
                        </a:lnTo>
                      </a:path>
                    </a:pathLst>
                  </a:custGeom>
                  <a:noFill/>
                  <a:ln w="11150" cap="flat" cmpd="sng">
                    <a:solidFill>
                      <a:schemeClr val="bg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0" tIns="0" rIns="0" bIns="0" anchor="t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  <a:tabLst/>
                      <a:defRPr/>
                    </a:pPr>
                    <a:endParaRPr kumimoji="0" sz="16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  <a:sym typeface="Arial"/>
                    </a:endParaRPr>
                  </a:p>
                </p:txBody>
              </p:sp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CFC5EC24-D882-754E-8AA6-BFF03F6DE9B0}"/>
                      </a:ext>
                    </a:extLst>
                  </p:cNvPr>
                  <p:cNvSpPr/>
                  <p:nvPr/>
                </p:nvSpPr>
                <p:spPr>
                  <a:xfrm>
                    <a:off x="7163578" y="4381764"/>
                    <a:ext cx="163197" cy="157160"/>
                  </a:xfrm>
                  <a:prstGeom prst="rect">
                    <a:avLst/>
                  </a:prstGeom>
                  <a:solidFill>
                    <a:srgbClr val="E3004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entury Gothic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AA0B4F-EC06-4047-B9A4-A9F130A61E76}"/>
                </a:ext>
              </a:extLst>
            </p:cNvPr>
            <p:cNvCxnSpPr>
              <a:cxnSpLocks/>
            </p:cNvCxnSpPr>
            <p:nvPr/>
          </p:nvCxnSpPr>
          <p:spPr>
            <a:xfrm>
              <a:off x="4776125" y="3228285"/>
              <a:ext cx="1231828" cy="687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9AA6436-ADC2-CF47-9C82-0BE9B43B25A0}"/>
                </a:ext>
              </a:extLst>
            </p:cNvPr>
            <p:cNvCxnSpPr>
              <a:cxnSpLocks/>
            </p:cNvCxnSpPr>
            <p:nvPr/>
          </p:nvCxnSpPr>
          <p:spPr>
            <a:xfrm>
              <a:off x="7865549" y="3228285"/>
              <a:ext cx="1231828" cy="687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5AFACAE-D913-FA42-84F9-80AB784E1887}"/>
              </a:ext>
            </a:extLst>
          </p:cNvPr>
          <p:cNvGrpSpPr/>
          <p:nvPr/>
        </p:nvGrpSpPr>
        <p:grpSpPr>
          <a:xfrm>
            <a:off x="7326211" y="4557484"/>
            <a:ext cx="2520643" cy="1214771"/>
            <a:chOff x="7628071" y="383132"/>
            <a:chExt cx="2520643" cy="1214771"/>
          </a:xfrm>
        </p:grpSpPr>
        <p:sp>
          <p:nvSpPr>
            <p:cNvPr id="36" name="Rounded Rectangle 79">
              <a:extLst>
                <a:ext uri="{FF2B5EF4-FFF2-40B4-BE49-F238E27FC236}">
                  <a16:creationId xmlns:a16="http://schemas.microsoft.com/office/drawing/2014/main" id="{064380C8-E720-6247-BBE8-F2F717049E34}"/>
                </a:ext>
              </a:extLst>
            </p:cNvPr>
            <p:cNvSpPr/>
            <p:nvPr/>
          </p:nvSpPr>
          <p:spPr>
            <a:xfrm>
              <a:off x="7628677" y="383132"/>
              <a:ext cx="2508854" cy="1214771"/>
            </a:xfrm>
            <a:prstGeom prst="roundRect">
              <a:avLst>
                <a:gd name="adj" fmla="val 558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0" dist="127000" dir="2700000" sx="101000" sy="101000" algn="ctr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0798705-8D1E-244D-AC73-AC650A71C93F}"/>
                </a:ext>
              </a:extLst>
            </p:cNvPr>
            <p:cNvSpPr txBox="1"/>
            <p:nvPr/>
          </p:nvSpPr>
          <p:spPr>
            <a:xfrm>
              <a:off x="7788784" y="546953"/>
              <a:ext cx="235993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Arial"/>
                  <a:cs typeface="Arial"/>
                  <a:sym typeface="Arial"/>
                </a:rPr>
                <a:t>People</a:t>
              </a:r>
              <a:endParaRPr kumimoji="0" lang="en-NL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8274DF5-B33F-2248-A2D9-AA8BF0BEB832}"/>
                </a:ext>
              </a:extLst>
            </p:cNvPr>
            <p:cNvSpPr txBox="1"/>
            <p:nvPr/>
          </p:nvSpPr>
          <p:spPr>
            <a:xfrm>
              <a:off x="7777601" y="868196"/>
              <a:ext cx="235993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Arial"/>
                  <a:cs typeface="Arial"/>
                  <a:sym typeface="Arial"/>
                </a:rPr>
                <a:t>The world’s largest social voting community. More than 40 million strong. 70+ markets.</a:t>
              </a:r>
            </a:p>
          </p:txBody>
        </p:sp>
        <p:sp>
          <p:nvSpPr>
            <p:cNvPr id="39" name="Rounded Rectangle 82">
              <a:extLst>
                <a:ext uri="{FF2B5EF4-FFF2-40B4-BE49-F238E27FC236}">
                  <a16:creationId xmlns:a16="http://schemas.microsoft.com/office/drawing/2014/main" id="{B5E11BEB-F598-EA4F-BA25-0E0AC4E0D474}"/>
                </a:ext>
              </a:extLst>
            </p:cNvPr>
            <p:cNvSpPr/>
            <p:nvPr/>
          </p:nvSpPr>
          <p:spPr>
            <a:xfrm flipH="1">
              <a:off x="7628071" y="383132"/>
              <a:ext cx="46115" cy="1214771"/>
            </a:xfrm>
            <a:prstGeom prst="roundRect">
              <a:avLst>
                <a:gd name="adj" fmla="val 17556"/>
              </a:avLst>
            </a:prstGeom>
            <a:solidFill>
              <a:srgbClr val="4AFF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12F517-3648-C645-B4A5-028849B440E3}"/>
              </a:ext>
            </a:extLst>
          </p:cNvPr>
          <p:cNvGrpSpPr/>
          <p:nvPr/>
        </p:nvGrpSpPr>
        <p:grpSpPr>
          <a:xfrm>
            <a:off x="2815824" y="3030644"/>
            <a:ext cx="2752754" cy="1214771"/>
            <a:chOff x="7529820" y="383132"/>
            <a:chExt cx="2752754" cy="1214771"/>
          </a:xfrm>
        </p:grpSpPr>
        <p:sp>
          <p:nvSpPr>
            <p:cNvPr id="41" name="Rounded Rectangle 84">
              <a:extLst>
                <a:ext uri="{FF2B5EF4-FFF2-40B4-BE49-F238E27FC236}">
                  <a16:creationId xmlns:a16="http://schemas.microsoft.com/office/drawing/2014/main" id="{92A7FB80-DF9E-4246-8FF0-B4C405981862}"/>
                </a:ext>
              </a:extLst>
            </p:cNvPr>
            <p:cNvSpPr/>
            <p:nvPr/>
          </p:nvSpPr>
          <p:spPr>
            <a:xfrm>
              <a:off x="7529820" y="383132"/>
              <a:ext cx="2752753" cy="1214771"/>
            </a:xfrm>
            <a:prstGeom prst="roundRect">
              <a:avLst>
                <a:gd name="adj" fmla="val 558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0" dist="127000" dir="2700000" sx="101000" sy="101000" algn="ctr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EE3D9C0-90B1-0042-BBA6-A5E1DBED65B0}"/>
                </a:ext>
              </a:extLst>
            </p:cNvPr>
            <p:cNvSpPr txBox="1"/>
            <p:nvPr/>
          </p:nvSpPr>
          <p:spPr>
            <a:xfrm>
              <a:off x="7665214" y="546953"/>
              <a:ext cx="235993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Arial"/>
                  <a:cs typeface="Arial"/>
                  <a:sym typeface="Arial"/>
                </a:rPr>
                <a:t>Expertise and Service</a:t>
              </a:r>
              <a:endParaRPr kumimoji="0" lang="en-NL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E81A82C-C16A-E34A-A133-ACB4CF235596}"/>
                </a:ext>
              </a:extLst>
            </p:cNvPr>
            <p:cNvSpPr txBox="1"/>
            <p:nvPr/>
          </p:nvSpPr>
          <p:spPr>
            <a:xfrm>
              <a:off x="7654030" y="868196"/>
              <a:ext cx="2472773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Arial"/>
                  <a:cs typeface="Arial"/>
                  <a:sym typeface="Arial"/>
                </a:rPr>
                <a:t>We incorporate our best thinking into our platform and can offer custom consultancy service when needed.</a:t>
              </a:r>
            </a:p>
          </p:txBody>
        </p:sp>
        <p:sp>
          <p:nvSpPr>
            <p:cNvPr id="44" name="Rounded Rectangle 87">
              <a:extLst>
                <a:ext uri="{FF2B5EF4-FFF2-40B4-BE49-F238E27FC236}">
                  <a16:creationId xmlns:a16="http://schemas.microsoft.com/office/drawing/2014/main" id="{66D8C6C5-054E-F545-B1C8-1BC655DDA1AA}"/>
                </a:ext>
              </a:extLst>
            </p:cNvPr>
            <p:cNvSpPr/>
            <p:nvPr/>
          </p:nvSpPr>
          <p:spPr>
            <a:xfrm flipH="1">
              <a:off x="10236459" y="383132"/>
              <a:ext cx="46115" cy="1214771"/>
            </a:xfrm>
            <a:prstGeom prst="roundRect">
              <a:avLst>
                <a:gd name="adj" fmla="val 17556"/>
              </a:avLst>
            </a:prstGeom>
            <a:solidFill>
              <a:srgbClr val="E3004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E30048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B803EC4-EB87-BB45-AE9F-CF2DADBD7F58}"/>
              </a:ext>
            </a:extLst>
          </p:cNvPr>
          <p:cNvGrpSpPr/>
          <p:nvPr/>
        </p:nvGrpSpPr>
        <p:grpSpPr>
          <a:xfrm>
            <a:off x="8645078" y="2225494"/>
            <a:ext cx="2658930" cy="1214771"/>
            <a:chOff x="7628071" y="383132"/>
            <a:chExt cx="2658930" cy="1214771"/>
          </a:xfrm>
        </p:grpSpPr>
        <p:sp>
          <p:nvSpPr>
            <p:cNvPr id="46" name="Rounded Rectangle 73">
              <a:extLst>
                <a:ext uri="{FF2B5EF4-FFF2-40B4-BE49-F238E27FC236}">
                  <a16:creationId xmlns:a16="http://schemas.microsoft.com/office/drawing/2014/main" id="{DF816662-D689-7E4B-87B2-CD80A71F8FC5}"/>
                </a:ext>
              </a:extLst>
            </p:cNvPr>
            <p:cNvSpPr/>
            <p:nvPr/>
          </p:nvSpPr>
          <p:spPr>
            <a:xfrm>
              <a:off x="7628677" y="383132"/>
              <a:ext cx="2658324" cy="1214771"/>
            </a:xfrm>
            <a:prstGeom prst="roundRect">
              <a:avLst>
                <a:gd name="adj" fmla="val 558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0" dist="127000" dir="2700000" sx="101000" sy="101000" algn="ctr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AD83C31-868F-CC49-AA3B-BEC47280EB00}"/>
                </a:ext>
              </a:extLst>
            </p:cNvPr>
            <p:cNvSpPr txBox="1"/>
            <p:nvPr/>
          </p:nvSpPr>
          <p:spPr>
            <a:xfrm>
              <a:off x="7788784" y="546953"/>
              <a:ext cx="235993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Arial"/>
                  <a:cs typeface="Arial"/>
                  <a:sym typeface="Arial"/>
                </a:rPr>
                <a:t>Technology</a:t>
              </a:r>
              <a:endParaRPr kumimoji="0" lang="en-NL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1AF751-E738-5143-B7D8-839F13FAD19A}"/>
                </a:ext>
              </a:extLst>
            </p:cNvPr>
            <p:cNvSpPr txBox="1"/>
            <p:nvPr/>
          </p:nvSpPr>
          <p:spPr>
            <a:xfrm>
              <a:off x="7777601" y="868196"/>
              <a:ext cx="235993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Arial"/>
                  <a:cs typeface="Arial"/>
                  <a:sym typeface="Arial"/>
                </a:rPr>
                <a:t>Cutting-edge research capabilities through our </a:t>
              </a:r>
              <a:r>
                <a:rPr kumimoji="0" 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Arial"/>
                  <a:cs typeface="Arial"/>
                  <a:sym typeface="Arial"/>
                </a:rPr>
                <a:t>Toluna Start platform </a:t>
              </a: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Arial"/>
                  <a:cs typeface="Arial"/>
                  <a:sym typeface="Arial"/>
                </a:rPr>
                <a:t>and ongoing tech innovation.</a:t>
              </a:r>
            </a:p>
          </p:txBody>
        </p:sp>
        <p:sp>
          <p:nvSpPr>
            <p:cNvPr id="49" name="Rounded Rectangle 77">
              <a:extLst>
                <a:ext uri="{FF2B5EF4-FFF2-40B4-BE49-F238E27FC236}">
                  <a16:creationId xmlns:a16="http://schemas.microsoft.com/office/drawing/2014/main" id="{120138B5-AC92-8E4B-9202-A476D137A1B6}"/>
                </a:ext>
              </a:extLst>
            </p:cNvPr>
            <p:cNvSpPr/>
            <p:nvPr/>
          </p:nvSpPr>
          <p:spPr>
            <a:xfrm flipH="1">
              <a:off x="7628071" y="383132"/>
              <a:ext cx="46115" cy="1214771"/>
            </a:xfrm>
            <a:prstGeom prst="roundRect">
              <a:avLst>
                <a:gd name="adj" fmla="val 17556"/>
              </a:avLst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4B775243-CACF-F8DF-1471-DC286BE67DB6}"/>
              </a:ext>
            </a:extLst>
          </p:cNvPr>
          <p:cNvSpPr/>
          <p:nvPr/>
        </p:nvSpPr>
        <p:spPr>
          <a:xfrm>
            <a:off x="6300990" y="2416298"/>
            <a:ext cx="72545" cy="724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72FDB7C-48B3-8967-1923-AA62A6311818}"/>
              </a:ext>
            </a:extLst>
          </p:cNvPr>
          <p:cNvSpPr/>
          <p:nvPr/>
        </p:nvSpPr>
        <p:spPr>
          <a:xfrm>
            <a:off x="7833969" y="2434323"/>
            <a:ext cx="72545" cy="724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A146634-5375-57CD-6027-C1F9F8D55B6D}"/>
              </a:ext>
            </a:extLst>
          </p:cNvPr>
          <p:cNvSpPr/>
          <p:nvPr/>
        </p:nvSpPr>
        <p:spPr>
          <a:xfrm>
            <a:off x="7076387" y="2356551"/>
            <a:ext cx="72545" cy="724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285AD65-A4C0-896D-D24C-4B6380C3FE9F}"/>
              </a:ext>
            </a:extLst>
          </p:cNvPr>
          <p:cNvSpPr/>
          <p:nvPr/>
        </p:nvSpPr>
        <p:spPr>
          <a:xfrm>
            <a:off x="7854270" y="3197758"/>
            <a:ext cx="72545" cy="724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3A867CB-28B5-2585-AD02-01D28237D0F1}"/>
              </a:ext>
            </a:extLst>
          </p:cNvPr>
          <p:cNvSpPr/>
          <p:nvPr/>
        </p:nvSpPr>
        <p:spPr>
          <a:xfrm>
            <a:off x="5974773" y="3198937"/>
            <a:ext cx="72545" cy="724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2140C4F-095E-1238-97B0-62ABBABE3753}"/>
              </a:ext>
            </a:extLst>
          </p:cNvPr>
          <p:cNvSpPr/>
          <p:nvPr/>
        </p:nvSpPr>
        <p:spPr>
          <a:xfrm>
            <a:off x="6298138" y="3984712"/>
            <a:ext cx="72545" cy="724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73883AE-20BC-D498-0A89-AA4F37AD8BFF}"/>
              </a:ext>
            </a:extLst>
          </p:cNvPr>
          <p:cNvSpPr/>
          <p:nvPr/>
        </p:nvSpPr>
        <p:spPr>
          <a:xfrm>
            <a:off x="7066917" y="4350019"/>
            <a:ext cx="72545" cy="724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497ED97-3602-AA81-BF86-86DE03A4CC1C}"/>
              </a:ext>
            </a:extLst>
          </p:cNvPr>
          <p:cNvSpPr/>
          <p:nvPr/>
        </p:nvSpPr>
        <p:spPr>
          <a:xfrm>
            <a:off x="7817799" y="3910105"/>
            <a:ext cx="72545" cy="724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pic>
        <p:nvPicPr>
          <p:cNvPr id="58" name="Google Shape;483;p43">
            <a:extLst>
              <a:ext uri="{FF2B5EF4-FFF2-40B4-BE49-F238E27FC236}">
                <a16:creationId xmlns:a16="http://schemas.microsoft.com/office/drawing/2014/main" id="{FBA4DAAC-351F-D884-DD12-04A9BC5B2B07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48152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ooter Placeholder 4">
            <a:extLst>
              <a:ext uri="{FF2B5EF4-FFF2-40B4-BE49-F238E27FC236}">
                <a16:creationId xmlns:a16="http://schemas.microsoft.com/office/drawing/2014/main" id="{6959C362-5074-E946-AD8C-44D5549EDB5B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SENTIMENT TRACKER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08C739E-6AD6-638F-3886-C5F147017B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14909"/>
              </p:ext>
            </p:extLst>
          </p:nvPr>
        </p:nvGraphicFramePr>
        <p:xfrm>
          <a:off x="394761" y="2041451"/>
          <a:ext cx="11523476" cy="4096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522CEAC-6107-4A0F-9121-DB863ABE9692}"/>
              </a:ext>
            </a:extLst>
          </p:cNvPr>
          <p:cNvCxnSpPr/>
          <p:nvPr/>
        </p:nvCxnSpPr>
        <p:spPr>
          <a:xfrm flipV="1">
            <a:off x="5491006" y="2267010"/>
            <a:ext cx="0" cy="324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87E6A782-75BD-C6D3-98C7-0E6AF10A41BF}"/>
              </a:ext>
            </a:extLst>
          </p:cNvPr>
          <p:cNvSpPr txBox="1">
            <a:spLocks/>
          </p:cNvSpPr>
          <p:nvPr/>
        </p:nvSpPr>
        <p:spPr>
          <a:xfrm>
            <a:off x="4971112" y="1925021"/>
            <a:ext cx="1144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chemeClr val="bg1">
                    <a:lumMod val="50000"/>
                  </a:schemeClr>
                </a:solidFill>
              </a:rPr>
              <a:t>Concern regarding 2</a:t>
            </a:r>
            <a:r>
              <a:rPr lang="en-US" baseline="3000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 COVID wave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1AB81E6-A831-72B4-5369-BD4470ACB2CF}"/>
              </a:ext>
            </a:extLst>
          </p:cNvPr>
          <p:cNvCxnSpPr/>
          <p:nvPr/>
        </p:nvCxnSpPr>
        <p:spPr>
          <a:xfrm flipV="1">
            <a:off x="8837229" y="2276135"/>
            <a:ext cx="0" cy="3240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12C387AB-5FEA-99AB-6D66-21211093C3C3}"/>
              </a:ext>
            </a:extLst>
          </p:cNvPr>
          <p:cNvSpPr txBox="1">
            <a:spLocks/>
          </p:cNvSpPr>
          <p:nvPr/>
        </p:nvSpPr>
        <p:spPr>
          <a:xfrm>
            <a:off x="8317335" y="1934146"/>
            <a:ext cx="1144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rgbClr val="C00000"/>
                </a:solidFill>
              </a:rPr>
              <a:t>Energy crisis concern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420674" y="339191"/>
            <a:ext cx="9561526" cy="8085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lang="en-US" sz="3600">
                <a:latin typeface="+mj-lt"/>
                <a:ea typeface="Arial"/>
                <a:cs typeface="Arial"/>
                <a:sym typeface="Arial"/>
              </a:rPr>
              <a:t>Since the energy crisis, utility bills have seen the sharpest expected rise in spend</a:t>
            </a:r>
          </a:p>
        </p:txBody>
      </p:sp>
      <p:sp>
        <p:nvSpPr>
          <p:cNvPr id="22" name="object 11">
            <a:extLst>
              <a:ext uri="{FF2B5EF4-FFF2-40B4-BE49-F238E27FC236}">
                <a16:creationId xmlns:a16="http://schemas.microsoft.com/office/drawing/2014/main" id="{3A9548E7-E046-8E87-5879-2F3F40CCB8FC}"/>
              </a:ext>
            </a:extLst>
          </p:cNvPr>
          <p:cNvSpPr txBox="1"/>
          <p:nvPr/>
        </p:nvSpPr>
        <p:spPr>
          <a:xfrm>
            <a:off x="-920770" y="1715176"/>
            <a:ext cx="5786963" cy="437940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12700" algn="ctr">
              <a:spcBef>
                <a:spcPts val="1495"/>
              </a:spcBef>
            </a:pPr>
            <a:r>
              <a:rPr lang="en-GB" sz="1600" b="1" spc="-30">
                <a:latin typeface="Century Gothic" panose="020B0502020202020204" pitchFamily="34" charset="0"/>
                <a:cs typeface="Greycliff CF"/>
              </a:rPr>
              <a:t>Expect to Spend More</a:t>
            </a:r>
          </a:p>
        </p:txBody>
      </p:sp>
      <p:pic>
        <p:nvPicPr>
          <p:cNvPr id="8" name="Google Shape;483;p43">
            <a:extLst>
              <a:ext uri="{FF2B5EF4-FFF2-40B4-BE49-F238E27FC236}">
                <a16:creationId xmlns:a16="http://schemas.microsoft.com/office/drawing/2014/main" id="{61F5443F-BA3A-524B-FCD2-2104188E4BF9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5BB7F50-D00E-DB57-5269-0221588DA21A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28304359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502;p61">
            <a:extLst>
              <a:ext uri="{FF2B5EF4-FFF2-40B4-BE49-F238E27FC236}">
                <a16:creationId xmlns:a16="http://schemas.microsoft.com/office/drawing/2014/main" id="{1F132466-62E4-174A-AA99-E348807D6FDF}"/>
              </a:ext>
            </a:extLst>
          </p:cNvPr>
          <p:cNvSpPr txBox="1">
            <a:spLocks/>
          </p:cNvSpPr>
          <p:nvPr/>
        </p:nvSpPr>
        <p:spPr>
          <a:xfrm>
            <a:off x="1027593" y="2705902"/>
            <a:ext cx="6746298" cy="19795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1800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The Holiday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Season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23566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889;p104">
            <a:extLst>
              <a:ext uri="{FF2B5EF4-FFF2-40B4-BE49-F238E27FC236}">
                <a16:creationId xmlns:a16="http://schemas.microsoft.com/office/drawing/2014/main" id="{18873F25-2CA1-A9DA-0DA4-7F82092485D4}"/>
              </a:ext>
            </a:extLst>
          </p:cNvPr>
          <p:cNvGrpSpPr/>
          <p:nvPr/>
        </p:nvGrpSpPr>
        <p:grpSpPr>
          <a:xfrm>
            <a:off x="5465421" y="41231"/>
            <a:ext cx="6774004" cy="6774004"/>
            <a:chOff x="2885658" y="41997"/>
            <a:chExt cx="6774004" cy="6774004"/>
          </a:xfrm>
        </p:grpSpPr>
        <p:sp>
          <p:nvSpPr>
            <p:cNvPr id="8" name="Google Shape;890;p104">
              <a:extLst>
                <a:ext uri="{FF2B5EF4-FFF2-40B4-BE49-F238E27FC236}">
                  <a16:creationId xmlns:a16="http://schemas.microsoft.com/office/drawing/2014/main" id="{350DB71B-A980-7107-7218-481E8F626FD6}"/>
                </a:ext>
              </a:extLst>
            </p:cNvPr>
            <p:cNvSpPr/>
            <p:nvPr/>
          </p:nvSpPr>
          <p:spPr>
            <a:xfrm>
              <a:off x="3802333" y="958672"/>
              <a:ext cx="4940654" cy="4940654"/>
            </a:xfrm>
            <a:prstGeom prst="ellipse">
              <a:avLst/>
            </a:prstGeom>
            <a:noFill/>
            <a:ln w="1905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891;p104">
              <a:extLst>
                <a:ext uri="{FF2B5EF4-FFF2-40B4-BE49-F238E27FC236}">
                  <a16:creationId xmlns:a16="http://schemas.microsoft.com/office/drawing/2014/main" id="{28341D75-2DA4-2A53-6066-7816232AB82B}"/>
                </a:ext>
              </a:extLst>
            </p:cNvPr>
            <p:cNvSpPr/>
            <p:nvPr/>
          </p:nvSpPr>
          <p:spPr>
            <a:xfrm>
              <a:off x="2885658" y="41997"/>
              <a:ext cx="6774004" cy="6774004"/>
            </a:xfrm>
            <a:prstGeom prst="ellipse">
              <a:avLst/>
            </a:prstGeom>
            <a:noFill/>
            <a:ln w="1270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892;p104">
              <a:extLst>
                <a:ext uri="{FF2B5EF4-FFF2-40B4-BE49-F238E27FC236}">
                  <a16:creationId xmlns:a16="http://schemas.microsoft.com/office/drawing/2014/main" id="{5302ED69-9321-6715-E64C-40FF33B44C61}"/>
                </a:ext>
              </a:extLst>
            </p:cNvPr>
            <p:cNvSpPr/>
            <p:nvPr/>
          </p:nvSpPr>
          <p:spPr>
            <a:xfrm>
              <a:off x="4007675" y="1164014"/>
              <a:ext cx="4529970" cy="4529971"/>
            </a:xfrm>
            <a:prstGeom prst="ellipse">
              <a:avLst/>
            </a:prstGeom>
            <a:solidFill>
              <a:schemeClr val="lt1">
                <a:alpha val="6666"/>
              </a:schemeClr>
            </a:solidFill>
            <a:ln>
              <a:noFill/>
            </a:ln>
            <a:effectLst>
              <a:outerShdw blurRad="635000" algn="ctr" rotWithShape="0">
                <a:srgbClr val="000000">
                  <a:alpha val="431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487239" y="415844"/>
            <a:ext cx="6774003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Consumers </a:t>
            </a:r>
            <a:r>
              <a:rPr lang="en-US" sz="3600">
                <a:solidFill>
                  <a:schemeClr val="bg1"/>
                </a:solidFill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s</a:t>
            </a:r>
            <a:r>
              <a:rPr kumimoji="0" lang="en-US" sz="3600" b="1" i="0" u="none" strike="noStrike" kern="1200" cap="none" spc="-1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  <a:sym typeface="Arial"/>
              </a:rPr>
              <a:t>hopped earlier for the 2022 Holiday Season</a:t>
            </a:r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1FA6EC30-1CA8-A44E-8384-72104CDA4EC4}"/>
              </a:ext>
            </a:extLst>
          </p:cNvPr>
          <p:cNvSpPr txBox="1">
            <a:spLocks/>
          </p:cNvSpPr>
          <p:nvPr/>
        </p:nvSpPr>
        <p:spPr>
          <a:xfrm>
            <a:off x="1450491" y="4128314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2102F1B9-6FCE-8F4F-9F29-640E9F2B4E65}"/>
              </a:ext>
            </a:extLst>
          </p:cNvPr>
          <p:cNvSpPr txBox="1">
            <a:spLocks/>
          </p:cNvSpPr>
          <p:nvPr/>
        </p:nvSpPr>
        <p:spPr>
          <a:xfrm>
            <a:off x="557799" y="4128314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8DAE734F-0C1A-FF41-964E-E1A2F94D2CAB}"/>
              </a:ext>
            </a:extLst>
          </p:cNvPr>
          <p:cNvSpPr txBox="1">
            <a:spLocks/>
          </p:cNvSpPr>
          <p:nvPr/>
        </p:nvSpPr>
        <p:spPr>
          <a:xfrm>
            <a:off x="1858513" y="4169804"/>
            <a:ext cx="2990198" cy="96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lang="en-GB" sz="1200" kern="0">
                <a:cs typeface="Arial" panose="020B0604020202020204" pitchFamily="34" charset="0"/>
                <a:sym typeface="Arial"/>
              </a:rPr>
              <a:t>S</a:t>
            </a:r>
            <a:r>
              <a:rPr kumimoji="0" lang="en-GB" sz="12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truggled</a:t>
            </a:r>
            <a:r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 to buy the gifts they wanted to this year due to </a:t>
            </a:r>
            <a:r>
              <a:rPr kumimoji="0" lang="en-GB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stock issues</a:t>
            </a:r>
            <a:endParaRPr kumimoji="0" lang="en-US" sz="800" b="1" i="0" u="sng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47" name="Text Placeholder 8">
            <a:extLst>
              <a:ext uri="{FF2B5EF4-FFF2-40B4-BE49-F238E27FC236}">
                <a16:creationId xmlns:a16="http://schemas.microsoft.com/office/drawing/2014/main" id="{D37F11B7-242F-BE4F-AB6A-AB84A02012A7}"/>
              </a:ext>
            </a:extLst>
          </p:cNvPr>
          <p:cNvSpPr txBox="1">
            <a:spLocks/>
          </p:cNvSpPr>
          <p:nvPr/>
        </p:nvSpPr>
        <p:spPr>
          <a:xfrm>
            <a:off x="517719" y="4122118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23%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890C24E7-46EC-DB44-8B65-F453D687B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2418" y="1027378"/>
            <a:ext cx="5890602" cy="5890602"/>
          </a:xfrm>
          <a:prstGeom prst="rect">
            <a:avLst/>
          </a:prstGeom>
        </p:spPr>
      </p:pic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13450F72-B30E-9F47-81B6-2F34EBA98324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all" spc="2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THE HOLIDAY SEASON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5B41574D-3CA7-BBD1-1689-6216685A8905}"/>
              </a:ext>
            </a:extLst>
          </p:cNvPr>
          <p:cNvSpPr txBox="1">
            <a:spLocks/>
          </p:cNvSpPr>
          <p:nvPr/>
        </p:nvSpPr>
        <p:spPr>
          <a:xfrm>
            <a:off x="1420011" y="1949870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BF9DDD6-CC7A-BA23-CA16-8C42FDBBF255}"/>
              </a:ext>
            </a:extLst>
          </p:cNvPr>
          <p:cNvSpPr txBox="1">
            <a:spLocks/>
          </p:cNvSpPr>
          <p:nvPr/>
        </p:nvSpPr>
        <p:spPr>
          <a:xfrm>
            <a:off x="527319" y="1949870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56618C06-558F-B23D-F425-D123472D3DD8}"/>
              </a:ext>
            </a:extLst>
          </p:cNvPr>
          <p:cNvSpPr txBox="1">
            <a:spLocks/>
          </p:cNvSpPr>
          <p:nvPr/>
        </p:nvSpPr>
        <p:spPr>
          <a:xfrm>
            <a:off x="1828033" y="1940560"/>
            <a:ext cx="2990198" cy="985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Bought </a:t>
            </a: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earlier this year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compared to normal/previous years due to concerns about stock shortages</a:t>
            </a:r>
            <a:endParaRPr kumimoji="0" lang="en-US" sz="1000" b="0" i="0" u="sng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881A14BE-D9EE-2142-9F43-B480806CEFF7}"/>
              </a:ext>
            </a:extLst>
          </p:cNvPr>
          <p:cNvSpPr txBox="1">
            <a:spLocks/>
          </p:cNvSpPr>
          <p:nvPr/>
        </p:nvSpPr>
        <p:spPr>
          <a:xfrm>
            <a:off x="487239" y="1943674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32%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671AB6C-675F-B7E6-37D8-79430B581C6F}"/>
              </a:ext>
            </a:extLst>
          </p:cNvPr>
          <p:cNvSpPr txBox="1">
            <a:spLocks/>
          </p:cNvSpPr>
          <p:nvPr/>
        </p:nvSpPr>
        <p:spPr>
          <a:xfrm>
            <a:off x="1480971" y="5286554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F44363C-49D6-BD2A-D29C-A9711E166A43}"/>
              </a:ext>
            </a:extLst>
          </p:cNvPr>
          <p:cNvSpPr txBox="1">
            <a:spLocks/>
          </p:cNvSpPr>
          <p:nvPr/>
        </p:nvSpPr>
        <p:spPr>
          <a:xfrm>
            <a:off x="588279" y="5286554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08430ED9-CAC1-A45D-AC4C-7CA225DB5AB9}"/>
              </a:ext>
            </a:extLst>
          </p:cNvPr>
          <p:cNvSpPr txBox="1">
            <a:spLocks/>
          </p:cNvSpPr>
          <p:nvPr/>
        </p:nvSpPr>
        <p:spPr>
          <a:xfrm>
            <a:off x="1888993" y="5328044"/>
            <a:ext cx="2990198" cy="924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lang="en-GB" sz="1200" b="1" kern="0">
                <a:cs typeface="Arial" panose="020B0604020202020204" pitchFamily="34" charset="0"/>
                <a:sym typeface="Arial"/>
              </a:rPr>
              <a:t>P</a:t>
            </a:r>
            <a:r>
              <a:rPr kumimoji="0" lang="en-GB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aid more </a:t>
            </a:r>
            <a:r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to get the gift they wanted because items were not readily available</a:t>
            </a:r>
            <a:endParaRPr kumimoji="0" lang="en-US" sz="800" b="0" i="0" u="sng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258B220B-1224-E77A-8798-4FF56F69C8C4}"/>
              </a:ext>
            </a:extLst>
          </p:cNvPr>
          <p:cNvSpPr txBox="1">
            <a:spLocks/>
          </p:cNvSpPr>
          <p:nvPr/>
        </p:nvSpPr>
        <p:spPr>
          <a:xfrm>
            <a:off x="548199" y="5280358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22%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F518AC16-C69C-9A59-EEA4-4CEBC6EA5828}"/>
              </a:ext>
            </a:extLst>
          </p:cNvPr>
          <p:cNvSpPr txBox="1">
            <a:spLocks/>
          </p:cNvSpPr>
          <p:nvPr/>
        </p:nvSpPr>
        <p:spPr>
          <a:xfrm>
            <a:off x="1457498" y="3049252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3964506D-9C01-4943-D1B6-DB05945B7B0D}"/>
              </a:ext>
            </a:extLst>
          </p:cNvPr>
          <p:cNvSpPr txBox="1">
            <a:spLocks/>
          </p:cNvSpPr>
          <p:nvPr/>
        </p:nvSpPr>
        <p:spPr>
          <a:xfrm>
            <a:off x="564806" y="3049252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2F4A757F-86E1-F8CB-00A0-FF351E06A58C}"/>
              </a:ext>
            </a:extLst>
          </p:cNvPr>
          <p:cNvSpPr txBox="1">
            <a:spLocks/>
          </p:cNvSpPr>
          <p:nvPr/>
        </p:nvSpPr>
        <p:spPr>
          <a:xfrm>
            <a:off x="1865520" y="3070422"/>
            <a:ext cx="2701558" cy="985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Shopped around </a:t>
            </a:r>
            <a:r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to get the gift they wanted because items were not readily available</a:t>
            </a:r>
            <a:endParaRPr kumimoji="0" lang="en-US" sz="800" b="0" i="0" u="sng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2BBE34E-D4F0-E280-107C-B9F01283CD1C}"/>
              </a:ext>
            </a:extLst>
          </p:cNvPr>
          <p:cNvSpPr txBox="1">
            <a:spLocks/>
          </p:cNvSpPr>
          <p:nvPr/>
        </p:nvSpPr>
        <p:spPr>
          <a:xfrm>
            <a:off x="524726" y="3043056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>
                <a:solidFill>
                  <a:srgbClr val="003399"/>
                </a:solidFill>
              </a:rPr>
              <a:t>30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434348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650060" y="648959"/>
            <a:ext cx="4458239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>
                <a:solidFill>
                  <a:schemeClr val="bg1"/>
                </a:solidFill>
                <a:latin typeface="Century Gothic" panose="020B0502020202020204" pitchFamily="34" charset="0"/>
              </a:rPr>
              <a:t>Most </a:t>
            </a:r>
            <a:r>
              <a:rPr kumimoji="0" lang="en-GB" sz="3600" b="1" i="0" u="none" strike="noStrike" kern="1200" cap="none" spc="-1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consumers made an effort to save for the holidays</a:t>
            </a:r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1FA6EC30-1CA8-A44E-8384-72104CDA4EC4}"/>
              </a:ext>
            </a:extLst>
          </p:cNvPr>
          <p:cNvSpPr txBox="1">
            <a:spLocks/>
          </p:cNvSpPr>
          <p:nvPr/>
        </p:nvSpPr>
        <p:spPr>
          <a:xfrm>
            <a:off x="1582571" y="2955710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2102F1B9-6FCE-8F4F-9F29-640E9F2B4E65}"/>
              </a:ext>
            </a:extLst>
          </p:cNvPr>
          <p:cNvSpPr txBox="1">
            <a:spLocks/>
          </p:cNvSpPr>
          <p:nvPr/>
        </p:nvSpPr>
        <p:spPr>
          <a:xfrm>
            <a:off x="689879" y="2955710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8DAE734F-0C1A-FF41-964E-E1A2F94D2CAB}"/>
              </a:ext>
            </a:extLst>
          </p:cNvPr>
          <p:cNvSpPr txBox="1">
            <a:spLocks/>
          </p:cNvSpPr>
          <p:nvPr/>
        </p:nvSpPr>
        <p:spPr>
          <a:xfrm>
            <a:off x="1990593" y="3176309"/>
            <a:ext cx="2771672" cy="259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Of global consumers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tried to save given economic uncertainty</a:t>
            </a:r>
            <a:endParaRPr kumimoji="0" lang="en-GB" sz="10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</a:endParaRPr>
          </a:p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lang="en-GB" sz="1000" u="sng" dirty="0"/>
              <a:t>(</a:t>
            </a:r>
            <a:r>
              <a:rPr lang="en-GB" sz="1000" b="1" u="sng" dirty="0"/>
              <a:t>+1pp </a:t>
            </a:r>
            <a:r>
              <a:rPr lang="en-GB" sz="1000" u="sng" dirty="0"/>
              <a:t>since Jan 22)</a:t>
            </a:r>
            <a:endParaRPr kumimoji="0" lang="en-GB" sz="10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</a:endParaRP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ADB425CE-446E-524C-80DC-839F7A71E4EF}"/>
              </a:ext>
            </a:extLst>
          </p:cNvPr>
          <p:cNvSpPr txBox="1">
            <a:spLocks/>
          </p:cNvSpPr>
          <p:nvPr/>
        </p:nvSpPr>
        <p:spPr>
          <a:xfrm>
            <a:off x="2463986" y="4386858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62E122D9-1661-2F47-92E5-68A073D64173}"/>
              </a:ext>
            </a:extLst>
          </p:cNvPr>
          <p:cNvSpPr txBox="1">
            <a:spLocks/>
          </p:cNvSpPr>
          <p:nvPr/>
        </p:nvSpPr>
        <p:spPr>
          <a:xfrm>
            <a:off x="1571294" y="4386858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AE591582-7DDB-BA43-AB14-B2AB21700B27}"/>
              </a:ext>
            </a:extLst>
          </p:cNvPr>
          <p:cNvSpPr txBox="1">
            <a:spLocks/>
          </p:cNvSpPr>
          <p:nvPr/>
        </p:nvSpPr>
        <p:spPr>
          <a:xfrm>
            <a:off x="2859812" y="4779709"/>
            <a:ext cx="2916146" cy="25267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508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Were not concerned about spending/ spending more</a:t>
            </a:r>
            <a:endParaRPr kumimoji="0" lang="en-GB" sz="1000" b="0" i="0" u="none" strike="noStrike" kern="1200" cap="none" spc="-5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</a:endParaRPr>
          </a:p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en-GB" sz="1000" u="sng"/>
              <a:t>(</a:t>
            </a:r>
            <a:r>
              <a:rPr lang="en-GB" sz="1000" b="1" u="sng"/>
              <a:t>-4pp </a:t>
            </a:r>
            <a:r>
              <a:rPr lang="en-GB" sz="1000" u="sng"/>
              <a:t>since Jan 22)</a:t>
            </a:r>
            <a:endParaRPr kumimoji="0" lang="en-GB" sz="1000" b="0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</a:endParaRPr>
          </a:p>
        </p:txBody>
      </p:sp>
      <p:sp>
        <p:nvSpPr>
          <p:cNvPr id="47" name="Text Placeholder 8">
            <a:extLst>
              <a:ext uri="{FF2B5EF4-FFF2-40B4-BE49-F238E27FC236}">
                <a16:creationId xmlns:a16="http://schemas.microsoft.com/office/drawing/2014/main" id="{D37F11B7-242F-BE4F-AB6A-AB84A02012A7}"/>
              </a:ext>
            </a:extLst>
          </p:cNvPr>
          <p:cNvSpPr txBox="1">
            <a:spLocks/>
          </p:cNvSpPr>
          <p:nvPr/>
        </p:nvSpPr>
        <p:spPr>
          <a:xfrm>
            <a:off x="649799" y="2949514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59%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27E5992A-F131-3540-A4A2-DFDD07C0B463}"/>
              </a:ext>
            </a:extLst>
          </p:cNvPr>
          <p:cNvSpPr txBox="1">
            <a:spLocks/>
          </p:cNvSpPr>
          <p:nvPr/>
        </p:nvSpPr>
        <p:spPr>
          <a:xfrm>
            <a:off x="1567170" y="4380518"/>
            <a:ext cx="1045578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28%</a:t>
            </a:r>
          </a:p>
        </p:txBody>
      </p:sp>
      <p:pic>
        <p:nvPicPr>
          <p:cNvPr id="9" name="Picture 8" descr="A blue and white flag&#10;&#10;Description automatically generated with low confidence">
            <a:extLst>
              <a:ext uri="{FF2B5EF4-FFF2-40B4-BE49-F238E27FC236}">
                <a16:creationId xmlns:a16="http://schemas.microsoft.com/office/drawing/2014/main" id="{ED6E5959-A950-6E4C-A516-DB0AFEE3545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7016" y="693285"/>
            <a:ext cx="5541818" cy="5541818"/>
          </a:xfrm>
          <a:prstGeom prst="rect">
            <a:avLst/>
          </a:prstGeom>
        </p:spPr>
      </p:pic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1E98354-125A-5A47-B482-C8AB24BC88AB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all" spc="2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THE HOLIDAY SEASON</a:t>
            </a:r>
          </a:p>
        </p:txBody>
      </p:sp>
      <p:grpSp>
        <p:nvGrpSpPr>
          <p:cNvPr id="2" name="Google Shape;889;p104">
            <a:extLst>
              <a:ext uri="{FF2B5EF4-FFF2-40B4-BE49-F238E27FC236}">
                <a16:creationId xmlns:a16="http://schemas.microsoft.com/office/drawing/2014/main" id="{F9BC4A79-8166-F086-8EA6-C39CB29B9A23}"/>
              </a:ext>
            </a:extLst>
          </p:cNvPr>
          <p:cNvGrpSpPr/>
          <p:nvPr/>
        </p:nvGrpSpPr>
        <p:grpSpPr>
          <a:xfrm>
            <a:off x="5465421" y="41231"/>
            <a:ext cx="6774004" cy="6774004"/>
            <a:chOff x="2885658" y="41997"/>
            <a:chExt cx="6774004" cy="6774004"/>
          </a:xfrm>
        </p:grpSpPr>
        <p:sp>
          <p:nvSpPr>
            <p:cNvPr id="8" name="Google Shape;890;p104">
              <a:extLst>
                <a:ext uri="{FF2B5EF4-FFF2-40B4-BE49-F238E27FC236}">
                  <a16:creationId xmlns:a16="http://schemas.microsoft.com/office/drawing/2014/main" id="{7227C0DA-E09F-E21B-9584-433E6F7D09B2}"/>
                </a:ext>
              </a:extLst>
            </p:cNvPr>
            <p:cNvSpPr/>
            <p:nvPr/>
          </p:nvSpPr>
          <p:spPr>
            <a:xfrm>
              <a:off x="3802333" y="958672"/>
              <a:ext cx="4940654" cy="4940654"/>
            </a:xfrm>
            <a:prstGeom prst="ellipse">
              <a:avLst/>
            </a:prstGeom>
            <a:noFill/>
            <a:ln w="1905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891;p104">
              <a:extLst>
                <a:ext uri="{FF2B5EF4-FFF2-40B4-BE49-F238E27FC236}">
                  <a16:creationId xmlns:a16="http://schemas.microsoft.com/office/drawing/2014/main" id="{3C29D1A2-1616-CF35-3333-E06541172F2A}"/>
                </a:ext>
              </a:extLst>
            </p:cNvPr>
            <p:cNvSpPr/>
            <p:nvPr/>
          </p:nvSpPr>
          <p:spPr>
            <a:xfrm>
              <a:off x="2885658" y="41997"/>
              <a:ext cx="6774004" cy="6774004"/>
            </a:xfrm>
            <a:prstGeom prst="ellipse">
              <a:avLst/>
            </a:prstGeom>
            <a:noFill/>
            <a:ln w="1270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892;p104">
              <a:extLst>
                <a:ext uri="{FF2B5EF4-FFF2-40B4-BE49-F238E27FC236}">
                  <a16:creationId xmlns:a16="http://schemas.microsoft.com/office/drawing/2014/main" id="{31B80F12-61DB-A967-4921-8F4447444663}"/>
                </a:ext>
              </a:extLst>
            </p:cNvPr>
            <p:cNvSpPr/>
            <p:nvPr/>
          </p:nvSpPr>
          <p:spPr>
            <a:xfrm>
              <a:off x="4007675" y="1164014"/>
              <a:ext cx="4529970" cy="4529971"/>
            </a:xfrm>
            <a:prstGeom prst="ellipse">
              <a:avLst/>
            </a:prstGeom>
            <a:solidFill>
              <a:schemeClr val="lt1">
                <a:alpha val="6666"/>
              </a:schemeClr>
            </a:solidFill>
            <a:ln>
              <a:noFill/>
            </a:ln>
            <a:effectLst>
              <a:outerShdw blurRad="635000" algn="ctr" rotWithShape="0">
                <a:srgbClr val="000000">
                  <a:alpha val="431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404209-9286-4BCC-56FE-B3D321666B00}"/>
              </a:ext>
            </a:extLst>
          </p:cNvPr>
          <p:cNvCxnSpPr/>
          <p:nvPr/>
        </p:nvCxnSpPr>
        <p:spPr>
          <a:xfrm>
            <a:off x="1092530" y="3972679"/>
            <a:ext cx="0" cy="10597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C23749-14CB-A02D-DC59-F6BCB6D63F82}"/>
              </a:ext>
            </a:extLst>
          </p:cNvPr>
          <p:cNvCxnSpPr/>
          <p:nvPr/>
        </p:nvCxnSpPr>
        <p:spPr>
          <a:xfrm>
            <a:off x="1092530" y="5032379"/>
            <a:ext cx="69272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55C5413-2F41-03E8-2C62-9B561AFD6117}"/>
              </a:ext>
            </a:extLst>
          </p:cNvPr>
          <p:cNvSpPr txBox="1"/>
          <p:nvPr/>
        </p:nvSpPr>
        <p:spPr>
          <a:xfrm>
            <a:off x="742950" y="3643900"/>
            <a:ext cx="17970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latin typeface="+mn-lt"/>
                <a:ea typeface="Arial"/>
                <a:cs typeface="Arial"/>
                <a:sym typeface="Arial"/>
              </a:rPr>
              <a:t>UK: 56%   </a:t>
            </a:r>
            <a:endParaRPr lang="en-GB" sz="16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C67571-F5F1-B823-80F3-6F9F94F95517}"/>
              </a:ext>
            </a:extLst>
          </p:cNvPr>
          <p:cNvSpPr txBox="1"/>
          <p:nvPr/>
        </p:nvSpPr>
        <p:spPr>
          <a:xfrm>
            <a:off x="1619250" y="5079000"/>
            <a:ext cx="17970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latin typeface="+mn-lt"/>
                <a:ea typeface="Arial"/>
                <a:cs typeface="Arial"/>
                <a:sym typeface="Arial"/>
              </a:rPr>
              <a:t>UK: 37%    </a:t>
            </a:r>
            <a:endParaRPr lang="en-GB" sz="1600" b="1"/>
          </a:p>
        </p:txBody>
      </p:sp>
    </p:spTree>
    <p:extLst>
      <p:ext uri="{BB962C8B-B14F-4D97-AF65-F5344CB8AC3E}">
        <p14:creationId xmlns:p14="http://schemas.microsoft.com/office/powerpoint/2010/main" val="21738141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55FFD24-D1C6-C0F1-3F23-E15FA31A051D}"/>
              </a:ext>
            </a:extLst>
          </p:cNvPr>
          <p:cNvCxnSpPr/>
          <p:nvPr/>
        </p:nvCxnSpPr>
        <p:spPr>
          <a:xfrm>
            <a:off x="1059180" y="4066576"/>
            <a:ext cx="101346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A55F2EB-36A4-324B-3FFD-3AC287B4F869}"/>
              </a:ext>
            </a:extLst>
          </p:cNvPr>
          <p:cNvCxnSpPr/>
          <p:nvPr/>
        </p:nvCxnSpPr>
        <p:spPr>
          <a:xfrm>
            <a:off x="1059180" y="5030872"/>
            <a:ext cx="69478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609598" y="510963"/>
            <a:ext cx="9398002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1"/>
                </a:solidFill>
                <a:latin typeface="Century Gothic"/>
                <a:ea typeface="Arial"/>
                <a:cs typeface="Arial"/>
                <a:sym typeface="Arial"/>
              </a:rPr>
              <a:t>Globally 3 in 10 saved more this holiday season than previous years. 4 in 10 used credit to delay payment</a:t>
            </a:r>
            <a:endParaRPr kumimoji="0" lang="en-US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/>
              <a:ea typeface="Arial"/>
              <a:cs typeface="Arial"/>
              <a:sym typeface="Arial"/>
            </a:endParaRPr>
          </a:p>
        </p:txBody>
      </p:sp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1FA6EC30-1CA8-A44E-8384-72104CDA4EC4}"/>
              </a:ext>
            </a:extLst>
          </p:cNvPr>
          <p:cNvSpPr txBox="1">
            <a:spLocks/>
          </p:cNvSpPr>
          <p:nvPr/>
        </p:nvSpPr>
        <p:spPr>
          <a:xfrm>
            <a:off x="1551280" y="2417401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2102F1B9-6FCE-8F4F-9F29-640E9F2B4E65}"/>
              </a:ext>
            </a:extLst>
          </p:cNvPr>
          <p:cNvSpPr txBox="1">
            <a:spLocks/>
          </p:cNvSpPr>
          <p:nvPr/>
        </p:nvSpPr>
        <p:spPr>
          <a:xfrm>
            <a:off x="658588" y="2417401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8DAE734F-0C1A-FF41-964E-E1A2F94D2CAB}"/>
              </a:ext>
            </a:extLst>
          </p:cNvPr>
          <p:cNvSpPr txBox="1">
            <a:spLocks/>
          </p:cNvSpPr>
          <p:nvPr/>
        </p:nvSpPr>
        <p:spPr>
          <a:xfrm>
            <a:off x="1959302" y="2657475"/>
            <a:ext cx="2913912" cy="2525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of people were </a:t>
            </a:r>
            <a:r>
              <a:rPr kumimoji="0" lang="en-GB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very concerned </a:t>
            </a:r>
            <a:r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about being able to afford the cost of the recent holiday season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ADB425CE-446E-524C-80DC-839F7A71E4EF}"/>
              </a:ext>
            </a:extLst>
          </p:cNvPr>
          <p:cNvSpPr txBox="1">
            <a:spLocks/>
          </p:cNvSpPr>
          <p:nvPr/>
        </p:nvSpPr>
        <p:spPr>
          <a:xfrm>
            <a:off x="1541424" y="3684544"/>
            <a:ext cx="3535584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62E122D9-1661-2F47-92E5-68A073D64173}"/>
              </a:ext>
            </a:extLst>
          </p:cNvPr>
          <p:cNvSpPr txBox="1">
            <a:spLocks/>
          </p:cNvSpPr>
          <p:nvPr/>
        </p:nvSpPr>
        <p:spPr>
          <a:xfrm>
            <a:off x="1541424" y="3684544"/>
            <a:ext cx="785558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AE591582-7DDB-BA43-AB14-B2AB21700B27}"/>
              </a:ext>
            </a:extLst>
          </p:cNvPr>
          <p:cNvSpPr txBox="1">
            <a:spLocks/>
          </p:cNvSpPr>
          <p:nvPr/>
        </p:nvSpPr>
        <p:spPr>
          <a:xfrm>
            <a:off x="2461823" y="3953007"/>
            <a:ext cx="2549255" cy="26065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Saved more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for the holiday season than previous years</a:t>
            </a:r>
          </a:p>
        </p:txBody>
      </p:sp>
      <p:sp>
        <p:nvSpPr>
          <p:cNvPr id="47" name="Text Placeholder 8">
            <a:extLst>
              <a:ext uri="{FF2B5EF4-FFF2-40B4-BE49-F238E27FC236}">
                <a16:creationId xmlns:a16="http://schemas.microsoft.com/office/drawing/2014/main" id="{D37F11B7-242F-BE4F-AB6A-AB84A02012A7}"/>
              </a:ext>
            </a:extLst>
          </p:cNvPr>
          <p:cNvSpPr txBox="1">
            <a:spLocks/>
          </p:cNvSpPr>
          <p:nvPr/>
        </p:nvSpPr>
        <p:spPr>
          <a:xfrm>
            <a:off x="618508" y="2411205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31%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27E5992A-F131-3540-A4A2-DFDD07C0B463}"/>
              </a:ext>
            </a:extLst>
          </p:cNvPr>
          <p:cNvSpPr txBox="1">
            <a:spLocks/>
          </p:cNvSpPr>
          <p:nvPr/>
        </p:nvSpPr>
        <p:spPr>
          <a:xfrm>
            <a:off x="1537300" y="3682355"/>
            <a:ext cx="785558" cy="78913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30%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842A608C-D14D-0A46-A17D-A42E98D9E93B}"/>
              </a:ext>
            </a:extLst>
          </p:cNvPr>
          <p:cNvSpPr txBox="1">
            <a:spLocks/>
          </p:cNvSpPr>
          <p:nvPr/>
        </p:nvSpPr>
        <p:spPr>
          <a:xfrm>
            <a:off x="1514681" y="4638493"/>
            <a:ext cx="3535584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8F8E91ED-5218-DC4E-AA9E-A391C0916E13}"/>
              </a:ext>
            </a:extLst>
          </p:cNvPr>
          <p:cNvSpPr txBox="1">
            <a:spLocks/>
          </p:cNvSpPr>
          <p:nvPr/>
        </p:nvSpPr>
        <p:spPr>
          <a:xfrm>
            <a:off x="1514681" y="4638493"/>
            <a:ext cx="785558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8CEB1991-7A1B-694C-85A9-1AAB96CA2004}"/>
              </a:ext>
            </a:extLst>
          </p:cNvPr>
          <p:cNvSpPr txBox="1">
            <a:spLocks/>
          </p:cNvSpPr>
          <p:nvPr/>
        </p:nvSpPr>
        <p:spPr>
          <a:xfrm>
            <a:off x="2435079" y="4926015"/>
            <a:ext cx="2438135" cy="21400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Used credit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to delay payment and spread the cost over time to pay for their holiday season</a:t>
            </a:r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C0779202-F238-4748-9278-8202AD45716B}"/>
              </a:ext>
            </a:extLst>
          </p:cNvPr>
          <p:cNvSpPr txBox="1">
            <a:spLocks/>
          </p:cNvSpPr>
          <p:nvPr/>
        </p:nvSpPr>
        <p:spPr>
          <a:xfrm>
            <a:off x="1510557" y="4636304"/>
            <a:ext cx="785558" cy="78913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43%</a:t>
            </a:r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B23455AB-5D78-994E-A4DA-D57CCE852C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4194" y="1187722"/>
            <a:ext cx="4751751" cy="4751751"/>
          </a:xfrm>
          <a:prstGeom prst="rect">
            <a:avLst/>
          </a:prstGeom>
        </p:spPr>
      </p:pic>
      <p:sp>
        <p:nvSpPr>
          <p:cNvPr id="39" name="Footer Placeholder 4">
            <a:extLst>
              <a:ext uri="{FF2B5EF4-FFF2-40B4-BE49-F238E27FC236}">
                <a16:creationId xmlns:a16="http://schemas.microsoft.com/office/drawing/2014/main" id="{4E995A5E-86D0-5D45-BB89-A29AFB613BCE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all" spc="2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THE HOLIDAY SEASON</a:t>
            </a:r>
          </a:p>
        </p:txBody>
      </p:sp>
      <p:grpSp>
        <p:nvGrpSpPr>
          <p:cNvPr id="2" name="Google Shape;889;p104">
            <a:extLst>
              <a:ext uri="{FF2B5EF4-FFF2-40B4-BE49-F238E27FC236}">
                <a16:creationId xmlns:a16="http://schemas.microsoft.com/office/drawing/2014/main" id="{AD75A567-A192-825F-54D1-C6906670EF32}"/>
              </a:ext>
            </a:extLst>
          </p:cNvPr>
          <p:cNvGrpSpPr/>
          <p:nvPr/>
        </p:nvGrpSpPr>
        <p:grpSpPr>
          <a:xfrm>
            <a:off x="5465421" y="41231"/>
            <a:ext cx="6774004" cy="6774004"/>
            <a:chOff x="2885658" y="41997"/>
            <a:chExt cx="6774004" cy="6774004"/>
          </a:xfrm>
        </p:grpSpPr>
        <p:sp>
          <p:nvSpPr>
            <p:cNvPr id="8" name="Google Shape;890;p104">
              <a:extLst>
                <a:ext uri="{FF2B5EF4-FFF2-40B4-BE49-F238E27FC236}">
                  <a16:creationId xmlns:a16="http://schemas.microsoft.com/office/drawing/2014/main" id="{D1C32186-A411-3574-DFB7-0C917463FD26}"/>
                </a:ext>
              </a:extLst>
            </p:cNvPr>
            <p:cNvSpPr/>
            <p:nvPr/>
          </p:nvSpPr>
          <p:spPr>
            <a:xfrm>
              <a:off x="3802333" y="958672"/>
              <a:ext cx="4940654" cy="4940654"/>
            </a:xfrm>
            <a:prstGeom prst="ellipse">
              <a:avLst/>
            </a:prstGeom>
            <a:noFill/>
            <a:ln w="1905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891;p104">
              <a:extLst>
                <a:ext uri="{FF2B5EF4-FFF2-40B4-BE49-F238E27FC236}">
                  <a16:creationId xmlns:a16="http://schemas.microsoft.com/office/drawing/2014/main" id="{8C3F16CD-BAED-F2B0-E7BB-9B2D44219982}"/>
                </a:ext>
              </a:extLst>
            </p:cNvPr>
            <p:cNvSpPr/>
            <p:nvPr/>
          </p:nvSpPr>
          <p:spPr>
            <a:xfrm>
              <a:off x="2885658" y="41997"/>
              <a:ext cx="6774004" cy="6774004"/>
            </a:xfrm>
            <a:prstGeom prst="ellipse">
              <a:avLst/>
            </a:prstGeom>
            <a:noFill/>
            <a:ln w="1270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892;p104">
              <a:extLst>
                <a:ext uri="{FF2B5EF4-FFF2-40B4-BE49-F238E27FC236}">
                  <a16:creationId xmlns:a16="http://schemas.microsoft.com/office/drawing/2014/main" id="{A5B7273E-F7E3-5956-54B8-F1FB6309D5B5}"/>
                </a:ext>
              </a:extLst>
            </p:cNvPr>
            <p:cNvSpPr/>
            <p:nvPr/>
          </p:nvSpPr>
          <p:spPr>
            <a:xfrm>
              <a:off x="4007675" y="1164014"/>
              <a:ext cx="4529970" cy="4529971"/>
            </a:xfrm>
            <a:prstGeom prst="ellipse">
              <a:avLst/>
            </a:prstGeom>
            <a:solidFill>
              <a:schemeClr val="lt1">
                <a:alpha val="6666"/>
              </a:schemeClr>
            </a:solidFill>
            <a:ln>
              <a:noFill/>
            </a:ln>
            <a:effectLst>
              <a:outerShdw blurRad="635000" algn="ctr" rotWithShape="0">
                <a:srgbClr val="000000">
                  <a:alpha val="431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6F93991-7A6C-ECE6-C431-B326E2E01C79}"/>
              </a:ext>
            </a:extLst>
          </p:cNvPr>
          <p:cNvCxnSpPr/>
          <p:nvPr/>
        </p:nvCxnSpPr>
        <p:spPr>
          <a:xfrm>
            <a:off x="1059180" y="3368040"/>
            <a:ext cx="0" cy="166283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8B32FC8-90AC-0E5D-69FC-34B4D99A51FE}"/>
              </a:ext>
            </a:extLst>
          </p:cNvPr>
          <p:cNvSpPr txBox="1"/>
          <p:nvPr/>
        </p:nvSpPr>
        <p:spPr>
          <a:xfrm>
            <a:off x="717550" y="3086100"/>
            <a:ext cx="17970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latin typeface="+mn-lt"/>
                <a:ea typeface="Arial"/>
                <a:cs typeface="Arial"/>
                <a:sym typeface="Arial"/>
              </a:rPr>
              <a:t>UK: 30%   </a:t>
            </a:r>
            <a:endParaRPr lang="en-GB" sz="16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C1A21C-4D9D-88A8-5576-D5E36B4FFE1A}"/>
              </a:ext>
            </a:extLst>
          </p:cNvPr>
          <p:cNvSpPr txBox="1"/>
          <p:nvPr/>
        </p:nvSpPr>
        <p:spPr>
          <a:xfrm>
            <a:off x="1504950" y="4152900"/>
            <a:ext cx="1797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>
                <a:latin typeface="+mn-lt"/>
                <a:ea typeface="Arial"/>
                <a:cs typeface="Arial"/>
                <a:sym typeface="Arial"/>
              </a:rPr>
              <a:t>UK: 21%    </a:t>
            </a:r>
            <a:endParaRPr lang="en-GB" sz="1400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6EA658-D10D-8711-FA93-14CA56D410F6}"/>
              </a:ext>
            </a:extLst>
          </p:cNvPr>
          <p:cNvSpPr txBox="1"/>
          <p:nvPr/>
        </p:nvSpPr>
        <p:spPr>
          <a:xfrm>
            <a:off x="1479550" y="5080000"/>
            <a:ext cx="1797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>
                <a:latin typeface="+mn-lt"/>
                <a:ea typeface="Arial"/>
                <a:cs typeface="Arial"/>
                <a:sym typeface="Arial"/>
              </a:rPr>
              <a:t>UK: 38%    </a:t>
            </a:r>
            <a:endParaRPr lang="en-GB" sz="1400" b="1"/>
          </a:p>
        </p:txBody>
      </p:sp>
    </p:spTree>
    <p:extLst>
      <p:ext uri="{BB962C8B-B14F-4D97-AF65-F5344CB8AC3E}">
        <p14:creationId xmlns:p14="http://schemas.microsoft.com/office/powerpoint/2010/main" val="11708779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0645D55-AB97-EC9B-084B-12580F48D378}"/>
              </a:ext>
            </a:extLst>
          </p:cNvPr>
          <p:cNvSpPr/>
          <p:nvPr/>
        </p:nvSpPr>
        <p:spPr>
          <a:xfrm>
            <a:off x="5283200" y="1859280"/>
            <a:ext cx="6197600" cy="3667760"/>
          </a:xfrm>
          <a:prstGeom prst="roundRect">
            <a:avLst>
              <a:gd name="adj" fmla="val 842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69BEA27B-7A2C-1E40-9C35-392E67CCB45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56418" y="1263525"/>
            <a:ext cx="4378960" cy="1094740"/>
          </a:xfrm>
        </p:spPr>
        <p:txBody>
          <a:bodyPr/>
          <a:lstStyle/>
          <a:p>
            <a:pPr marL="0" marR="5080" lvl="0" indent="0">
              <a:lnSpc>
                <a:spcPct val="100000"/>
              </a:lnSpc>
              <a:buClr>
                <a:srgbClr val="000000"/>
              </a:buClr>
              <a:buSzPts val="1800"/>
              <a:buNone/>
              <a:defRPr/>
            </a:pPr>
            <a:r>
              <a:rPr lang="en-GB" sz="2800" b="1" kern="0">
                <a:solidFill>
                  <a:schemeClr val="bg1"/>
                </a:solidFill>
                <a:sym typeface="Arial"/>
              </a:rPr>
              <a:t>Globally, consumers paid for the holiday season in a similar way to last year, with a combination of credit and savings/current account</a:t>
            </a:r>
          </a:p>
          <a:p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657287E4-D937-594D-A6FA-8F5F15E7F3B9}"/>
              </a:ext>
            </a:extLst>
          </p:cNvPr>
          <p:cNvSpPr txBox="1"/>
          <p:nvPr/>
        </p:nvSpPr>
        <p:spPr>
          <a:xfrm>
            <a:off x="5341769" y="1263525"/>
            <a:ext cx="5786963" cy="437940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0" marR="508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3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Payment for the holiday season</a:t>
            </a:r>
            <a:endParaRPr kumimoji="0" lang="en-US" sz="1600" b="1" i="0" u="sng" strike="noStrike" kern="1200" cap="none" spc="-3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9" name="Google Shape;765;p115">
            <a:extLst>
              <a:ext uri="{FF2B5EF4-FFF2-40B4-BE49-F238E27FC236}">
                <a16:creationId xmlns:a16="http://schemas.microsoft.com/office/drawing/2014/main" id="{DA8ECD57-C5BB-B049-A2B0-FBA1F5EFAF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0606865"/>
              </p:ext>
            </p:extLst>
          </p:nvPr>
        </p:nvGraphicFramePr>
        <p:xfrm>
          <a:off x="5161280" y="1719202"/>
          <a:ext cx="6329680" cy="3729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C9537C7-FA04-654E-B4A8-400C6D3B30E4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all" spc="2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THE HOLIDAY SEASON</a:t>
            </a:r>
          </a:p>
        </p:txBody>
      </p:sp>
    </p:spTree>
    <p:extLst>
      <p:ext uri="{BB962C8B-B14F-4D97-AF65-F5344CB8AC3E}">
        <p14:creationId xmlns:p14="http://schemas.microsoft.com/office/powerpoint/2010/main" val="32166907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02F494-FE4C-82D3-7F21-6B001EB3D5E0}"/>
              </a:ext>
            </a:extLst>
          </p:cNvPr>
          <p:cNvSpPr/>
          <p:nvPr/>
        </p:nvSpPr>
        <p:spPr>
          <a:xfrm>
            <a:off x="0" y="0"/>
            <a:ext cx="7666717" cy="6858000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26">
            <a:extLst>
              <a:ext uri="{FF2B5EF4-FFF2-40B4-BE49-F238E27FC236}">
                <a16:creationId xmlns:a16="http://schemas.microsoft.com/office/drawing/2014/main" id="{4294567C-8FE9-A340-B5DB-3ADC49B4413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51337" y="1194840"/>
            <a:ext cx="3027363" cy="760412"/>
          </a:xfrm>
        </p:spPr>
        <p:txBody>
          <a:bodyPr/>
          <a:lstStyle/>
          <a:p>
            <a:pPr marL="0" indent="0">
              <a:buNone/>
            </a:pPr>
            <a:r>
              <a:rPr lang="en-US" sz="9600" b="1">
                <a:solidFill>
                  <a:schemeClr val="bg1"/>
                </a:solidFill>
              </a:rPr>
              <a:t>25%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B0F1969-509E-2C4F-8D25-A629B1459F14}"/>
              </a:ext>
            </a:extLst>
          </p:cNvPr>
          <p:cNvSpPr txBox="1">
            <a:spLocks/>
          </p:cNvSpPr>
          <p:nvPr/>
        </p:nvSpPr>
        <p:spPr>
          <a:xfrm>
            <a:off x="792582" y="2709496"/>
            <a:ext cx="4957978" cy="14390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Of global consumers are </a:t>
            </a:r>
            <a:r>
              <a:rPr kumimoji="0" lang="en-GB" sz="2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very</a:t>
            </a:r>
            <a:r>
              <a:rPr kumimoji="0" lang="en-GB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 </a:t>
            </a:r>
            <a:r>
              <a:rPr kumimoji="0" lang="en-GB" sz="2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concerned</a:t>
            </a:r>
            <a:r>
              <a:rPr kumimoji="0" lang="en-GB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 about paying off any debts from their spending during the recent holiday season</a:t>
            </a:r>
          </a:p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lang="en-GB" sz="2800" b="1" kern="0" spc="0">
                <a:solidFill>
                  <a:prstClr val="white"/>
                </a:solidFill>
                <a:latin typeface="Century Gothic" panose="020B0502020202020204" pitchFamily="34" charset="0"/>
                <a:sym typeface="Arial"/>
              </a:rPr>
              <a:t>21% in the UK</a:t>
            </a:r>
            <a:endParaRPr kumimoji="0" lang="en-GB" sz="2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3954487-F8ED-2840-A9EB-8DED242048A4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all" spc="2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THE HOLIDAY SEASON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DA30A89F-9C37-9D10-4D05-F9E394F5649F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5845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156B4F-B7B4-2730-5BDA-0C1163C38859}"/>
              </a:ext>
            </a:extLst>
          </p:cNvPr>
          <p:cNvSpPr/>
          <p:nvPr/>
        </p:nvSpPr>
        <p:spPr>
          <a:xfrm>
            <a:off x="6260123" y="0"/>
            <a:ext cx="593187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85F02C98-8CC5-4FF8-9CB2-B4533F8CBFBC}"/>
              </a:ext>
            </a:extLst>
          </p:cNvPr>
          <p:cNvSpPr txBox="1">
            <a:spLocks/>
          </p:cNvSpPr>
          <p:nvPr/>
        </p:nvSpPr>
        <p:spPr>
          <a:xfrm>
            <a:off x="758380" y="3029248"/>
            <a:ext cx="5173498" cy="29381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2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2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2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2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2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of global consumers </a:t>
            </a:r>
            <a:r>
              <a:rPr kumimoji="0" lang="en-US" sz="28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tried to spend less</a:t>
            </a: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 than normal over the holiday season given the rising cost of living</a:t>
            </a:r>
          </a:p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lang="en-US" sz="2800" b="1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52% in the UK</a:t>
            </a:r>
            <a:endParaRPr kumimoji="0" lang="en-US" sz="2000" b="1" i="0" u="sng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16" name="Text Placeholder 26">
            <a:extLst>
              <a:ext uri="{FF2B5EF4-FFF2-40B4-BE49-F238E27FC236}">
                <a16:creationId xmlns:a16="http://schemas.microsoft.com/office/drawing/2014/main" id="{D12E87AF-32FB-4F21-9DA0-D74D6420FF8D}"/>
              </a:ext>
            </a:extLst>
          </p:cNvPr>
          <p:cNvSpPr txBox="1">
            <a:spLocks/>
          </p:cNvSpPr>
          <p:nvPr/>
        </p:nvSpPr>
        <p:spPr>
          <a:xfrm>
            <a:off x="833540" y="1279933"/>
            <a:ext cx="3897751" cy="760005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53%</a:t>
            </a: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B88EDD32-274F-4421-BF4B-B53098BFB1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8817114"/>
              </p:ext>
            </p:extLst>
          </p:nvPr>
        </p:nvGraphicFramePr>
        <p:xfrm>
          <a:off x="7429386" y="946118"/>
          <a:ext cx="3774525" cy="3231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Google Shape;870;p121">
            <a:extLst>
              <a:ext uri="{FF2B5EF4-FFF2-40B4-BE49-F238E27FC236}">
                <a16:creationId xmlns:a16="http://schemas.microsoft.com/office/drawing/2014/main" id="{48261FCC-F9C8-4971-94FF-3BB76511C295}"/>
              </a:ext>
            </a:extLst>
          </p:cNvPr>
          <p:cNvSpPr txBox="1"/>
          <p:nvPr/>
        </p:nvSpPr>
        <p:spPr>
          <a:xfrm>
            <a:off x="7565694" y="4187751"/>
            <a:ext cx="3638217" cy="1551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/>
                <a:ea typeface="Arial"/>
                <a:cs typeface="Arial"/>
                <a:sym typeface="Arial"/>
              </a:rPr>
              <a:t>started saving earlier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Arial"/>
                <a:cs typeface="Arial"/>
                <a:sym typeface="Arial"/>
              </a:rPr>
              <a:t>for the cost of the holiday season this year for the same</a:t>
            </a:r>
            <a:r>
              <a:rPr lang="en-US" sz="2000" b="1" kern="0" dirty="0">
                <a:solidFill>
                  <a:srgbClr val="000000"/>
                </a:solidFill>
                <a:latin typeface="Century Gothic"/>
                <a:ea typeface="Arial"/>
                <a:cs typeface="Arial"/>
                <a:sym typeface="Arial"/>
              </a:rPr>
              <a:t> reason</a:t>
            </a:r>
          </a:p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Arial"/>
              <a:cs typeface="Arial"/>
              <a:sym typeface="Arial"/>
            </a:endParaRPr>
          </a:p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lang="en-US" sz="2000" b="1" kern="0" dirty="0">
                <a:solidFill>
                  <a:srgbClr val="000000"/>
                </a:solidFill>
                <a:latin typeface="Century Gothic"/>
                <a:ea typeface="Arial"/>
                <a:cs typeface="Arial"/>
                <a:sym typeface="Arial"/>
              </a:rPr>
              <a:t>33% in the UK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entury Gothic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2270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919B412-C0F3-11AB-361D-C75378479C9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B8BF9C3-3300-B57A-0AD2-52AAF6995114}"/>
              </a:ext>
            </a:extLst>
          </p:cNvPr>
          <p:cNvSpPr/>
          <p:nvPr/>
        </p:nvSpPr>
        <p:spPr>
          <a:xfrm>
            <a:off x="5459194" y="1995049"/>
            <a:ext cx="6338046" cy="4265073"/>
          </a:xfrm>
          <a:prstGeom prst="roundRect">
            <a:avLst>
              <a:gd name="adj" fmla="val 9720"/>
            </a:avLst>
          </a:prstGeom>
          <a:solidFill>
            <a:schemeClr val="bg1"/>
          </a:solidFill>
          <a:ln>
            <a:noFill/>
          </a:ln>
          <a:effectLst>
            <a:outerShdw blurRad="228600" dist="127000" dir="2700000" sx="102000" sy="102000" algn="ctr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468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CFBDF66-73AC-3839-E221-77B803B4AAB6}"/>
              </a:ext>
            </a:extLst>
          </p:cNvPr>
          <p:cNvSpPr/>
          <p:nvPr/>
        </p:nvSpPr>
        <p:spPr>
          <a:xfrm>
            <a:off x="5813078" y="1859280"/>
            <a:ext cx="5667721" cy="3484255"/>
          </a:xfrm>
          <a:prstGeom prst="roundRect">
            <a:avLst>
              <a:gd name="adj" fmla="val 842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Google Shape;805;p117">
            <a:extLst>
              <a:ext uri="{FF2B5EF4-FFF2-40B4-BE49-F238E27FC236}">
                <a16:creationId xmlns:a16="http://schemas.microsoft.com/office/drawing/2014/main" id="{BBFE1871-3D58-E8AB-821B-A273C65056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7218049"/>
              </p:ext>
            </p:extLst>
          </p:nvPr>
        </p:nvGraphicFramePr>
        <p:xfrm>
          <a:off x="6732928" y="2926526"/>
          <a:ext cx="5840072" cy="3785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69BEA27B-7A2C-1E40-9C35-392E67CCB45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62859" y="491490"/>
            <a:ext cx="5862560" cy="1133475"/>
          </a:xfrm>
        </p:spPr>
        <p:txBody>
          <a:bodyPr/>
          <a:lstStyle/>
          <a:p>
            <a:pPr marL="0" marR="5080" lvl="0" indent="0">
              <a:lnSpc>
                <a:spcPct val="100000"/>
              </a:lnSpc>
              <a:buClr>
                <a:srgbClr val="000000"/>
              </a:buClr>
              <a:buSzPts val="1800"/>
              <a:buNone/>
              <a:defRPr/>
            </a:pPr>
            <a:r>
              <a:rPr lang="en-US" sz="3200" b="1" kern="0">
                <a:ea typeface="Arial"/>
                <a:sym typeface="Arial"/>
              </a:rPr>
              <a:t>Compared to a normal year, consumers were mostly likely to cut back on:</a:t>
            </a:r>
            <a:endParaRPr lang="en-US" sz="3200" b="1"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657287E4-D937-594D-A6FA-8F5F15E7F3B9}"/>
              </a:ext>
            </a:extLst>
          </p:cNvPr>
          <p:cNvSpPr txBox="1"/>
          <p:nvPr/>
        </p:nvSpPr>
        <p:spPr>
          <a:xfrm>
            <a:off x="5763372" y="2071875"/>
            <a:ext cx="5630552" cy="437940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0" marR="508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Spending over the holiday season</a:t>
            </a:r>
            <a:endParaRPr kumimoji="0" lang="en-US" sz="1600" b="1" i="0" u="sng" strike="noStrike" kern="1200" cap="none" spc="-3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object 12">
            <a:extLst>
              <a:ext uri="{FF2B5EF4-FFF2-40B4-BE49-F238E27FC236}">
                <a16:creationId xmlns:a16="http://schemas.microsoft.com/office/drawing/2014/main" id="{DE6A45A2-2A4C-AC44-813D-AC0D42145E2A}"/>
              </a:ext>
            </a:extLst>
          </p:cNvPr>
          <p:cNvSpPr txBox="1">
            <a:spLocks/>
          </p:cNvSpPr>
          <p:nvPr/>
        </p:nvSpPr>
        <p:spPr>
          <a:xfrm>
            <a:off x="8086916" y="2769460"/>
            <a:ext cx="1365952" cy="348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300" b="1" i="0">
                <a:solidFill>
                  <a:schemeClr val="bg1"/>
                </a:solidFill>
                <a:latin typeface="Greycliff CF Bold"/>
                <a:ea typeface="+mj-ea"/>
                <a:cs typeface="Greycliff CF Bold"/>
              </a:defRPr>
            </a:lvl1pPr>
          </a:lstStyle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509395" algn="l"/>
              </a:tabLst>
              <a:defRPr/>
            </a:pP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4AFFA7"/>
                  </a:solidFill>
                </a:u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Top 2 Box</a:t>
            </a:r>
          </a:p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509395" algn="l"/>
              </a:tabLst>
              <a:defRPr/>
            </a:pP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4AFFA7"/>
                  </a:solidFill>
                </a:u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 (A lot/a bit more)</a:t>
            </a:r>
            <a:endParaRPr kumimoji="0" lang="en-GB" sz="1050" b="1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4AFFA7"/>
                </a:solidFill>
              </a:uFill>
              <a:latin typeface="Century Gothic" panose="020B0502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CDD5D4E1-080F-7C4B-A6D9-53C71EB67382}"/>
              </a:ext>
            </a:extLst>
          </p:cNvPr>
          <p:cNvSpPr txBox="1">
            <a:spLocks/>
          </p:cNvSpPr>
          <p:nvPr/>
        </p:nvSpPr>
        <p:spPr>
          <a:xfrm>
            <a:off x="9725697" y="2769460"/>
            <a:ext cx="1365952" cy="348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300" b="1" i="0">
                <a:solidFill>
                  <a:schemeClr val="bg1"/>
                </a:solidFill>
                <a:latin typeface="Greycliff CF Bold"/>
                <a:ea typeface="+mj-ea"/>
                <a:cs typeface="Greycliff CF Bold"/>
              </a:defRPr>
            </a:lvl1pPr>
          </a:lstStyle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509395" algn="l"/>
              </a:tabLst>
              <a:defRPr/>
            </a:pP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4AFFA7"/>
                  </a:solidFill>
                </a:u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Bottom 2 Box</a:t>
            </a:r>
          </a:p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509395" algn="l"/>
              </a:tabLst>
              <a:defRPr/>
            </a:pP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4AFFA7"/>
                  </a:solidFill>
                </a:u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 (A lot/a bit less)</a:t>
            </a:r>
            <a:endParaRPr kumimoji="0" lang="en-GB" sz="1050" b="1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4AFFA7"/>
                </a:solidFill>
              </a:uFill>
              <a:latin typeface="Century Gothic" panose="020B0502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9EADBC-B542-314A-BB59-643D02C8C47F}"/>
              </a:ext>
            </a:extLst>
          </p:cNvPr>
          <p:cNvGrpSpPr/>
          <p:nvPr/>
        </p:nvGrpSpPr>
        <p:grpSpPr>
          <a:xfrm>
            <a:off x="562859" y="2654618"/>
            <a:ext cx="3187745" cy="450667"/>
            <a:chOff x="2328777" y="2693310"/>
            <a:chExt cx="3187745" cy="398844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521B8894-DB40-534F-A3A6-5715BF3B3701}"/>
                </a:ext>
              </a:extLst>
            </p:cNvPr>
            <p:cNvSpPr/>
            <p:nvPr/>
          </p:nvSpPr>
          <p:spPr>
            <a:xfrm>
              <a:off x="2328778" y="2693311"/>
              <a:ext cx="3187744" cy="398843"/>
            </a:xfrm>
            <a:prstGeom prst="roundRect">
              <a:avLst>
                <a:gd name="adj" fmla="val 9720"/>
              </a:avLst>
            </a:prstGeom>
            <a:solidFill>
              <a:schemeClr val="bg1"/>
            </a:solidFill>
            <a:ln>
              <a:noFill/>
            </a:ln>
            <a:effectLst>
              <a:outerShdw blurRad="228600" dist="127000" dir="2700000" sx="102000" sy="102000" algn="ctr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Presents/gifts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5322DDB4-1F2C-204F-A6BA-0B5FD7082C97}"/>
                </a:ext>
              </a:extLst>
            </p:cNvPr>
            <p:cNvSpPr/>
            <p:nvPr/>
          </p:nvSpPr>
          <p:spPr>
            <a:xfrm flipH="1">
              <a:off x="2328777" y="2693310"/>
              <a:ext cx="45719" cy="398843"/>
            </a:xfrm>
            <a:prstGeom prst="roundRect">
              <a:avLst/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ACD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81393A7-BFB0-5048-A876-0D79C72714E8}"/>
              </a:ext>
            </a:extLst>
          </p:cNvPr>
          <p:cNvGrpSpPr/>
          <p:nvPr/>
        </p:nvGrpSpPr>
        <p:grpSpPr>
          <a:xfrm>
            <a:off x="562859" y="3291113"/>
            <a:ext cx="3187745" cy="450667"/>
            <a:chOff x="2328777" y="2693310"/>
            <a:chExt cx="3187745" cy="398844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523D2F70-FD4D-2E46-97B6-380577C089DA}"/>
                </a:ext>
              </a:extLst>
            </p:cNvPr>
            <p:cNvSpPr/>
            <p:nvPr/>
          </p:nvSpPr>
          <p:spPr>
            <a:xfrm>
              <a:off x="2328778" y="2693311"/>
              <a:ext cx="3187744" cy="398843"/>
            </a:xfrm>
            <a:prstGeom prst="roundRect">
              <a:avLst>
                <a:gd name="adj" fmla="val 9720"/>
              </a:avLst>
            </a:prstGeom>
            <a:solidFill>
              <a:schemeClr val="bg1"/>
            </a:solidFill>
            <a:ln>
              <a:noFill/>
            </a:ln>
            <a:effectLst>
              <a:outerShdw blurRad="228600" dist="127000" dir="2700000" sx="102000" sy="102000" algn="ctr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Pre-holiday festivities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3032076C-6EF4-CC49-81BC-F4EB33A0E01E}"/>
                </a:ext>
              </a:extLst>
            </p:cNvPr>
            <p:cNvSpPr/>
            <p:nvPr/>
          </p:nvSpPr>
          <p:spPr>
            <a:xfrm flipH="1">
              <a:off x="2328777" y="2693310"/>
              <a:ext cx="45719" cy="398843"/>
            </a:xfrm>
            <a:prstGeom prst="roundRect">
              <a:avLst/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ACD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10D2DC4-64A7-F740-BA27-2EEB9963D2DE}"/>
              </a:ext>
            </a:extLst>
          </p:cNvPr>
          <p:cNvGrpSpPr/>
          <p:nvPr/>
        </p:nvGrpSpPr>
        <p:grpSpPr>
          <a:xfrm>
            <a:off x="562859" y="3903722"/>
            <a:ext cx="3187745" cy="450667"/>
            <a:chOff x="2328777" y="2693310"/>
            <a:chExt cx="3187745" cy="398844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DCDA6213-8F87-E14D-B1F6-22374E04BA7B}"/>
                </a:ext>
              </a:extLst>
            </p:cNvPr>
            <p:cNvSpPr/>
            <p:nvPr/>
          </p:nvSpPr>
          <p:spPr>
            <a:xfrm>
              <a:off x="2328778" y="2693311"/>
              <a:ext cx="3187744" cy="398843"/>
            </a:xfrm>
            <a:prstGeom prst="roundRect">
              <a:avLst>
                <a:gd name="adj" fmla="val 9720"/>
              </a:avLst>
            </a:prstGeom>
            <a:solidFill>
              <a:schemeClr val="bg1"/>
            </a:solidFill>
            <a:ln>
              <a:noFill/>
            </a:ln>
            <a:effectLst>
              <a:outerShdw blurRad="228600" dist="127000" dir="2700000" sx="102000" sy="102000" algn="ctr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Drinking alcohol in pubs/bars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9E676AD0-1EBA-7944-82A9-B4581EEFB5C5}"/>
                </a:ext>
              </a:extLst>
            </p:cNvPr>
            <p:cNvSpPr/>
            <p:nvPr/>
          </p:nvSpPr>
          <p:spPr>
            <a:xfrm flipH="1">
              <a:off x="2328777" y="2693310"/>
              <a:ext cx="45719" cy="398843"/>
            </a:xfrm>
            <a:prstGeom prst="roundRect">
              <a:avLst/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ACD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FE212800-5EDA-9245-89C6-509E283EBFA2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all" spc="2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THE HOLIDAY SEASON</a:t>
            </a:r>
          </a:p>
        </p:txBody>
      </p:sp>
      <p:graphicFrame>
        <p:nvGraphicFramePr>
          <p:cNvPr id="3" name="Google Shape;805;p117">
            <a:extLst>
              <a:ext uri="{FF2B5EF4-FFF2-40B4-BE49-F238E27FC236}">
                <a16:creationId xmlns:a16="http://schemas.microsoft.com/office/drawing/2014/main" id="{B6BD94B2-56C2-CB60-2699-A3E472B7B9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1410940"/>
              </p:ext>
            </p:extLst>
          </p:nvPr>
        </p:nvGraphicFramePr>
        <p:xfrm>
          <a:off x="5386106" y="2934173"/>
          <a:ext cx="5340761" cy="3461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Google Shape;483;p43">
            <a:extLst>
              <a:ext uri="{FF2B5EF4-FFF2-40B4-BE49-F238E27FC236}">
                <a16:creationId xmlns:a16="http://schemas.microsoft.com/office/drawing/2014/main" id="{65161C7C-7A44-3031-2FB4-00357D850B59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39706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4B0AC0-D562-43E1-7A40-7A77B0F777E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2237A2E-8729-A841-BEAC-C720CA3BF263}"/>
              </a:ext>
            </a:extLst>
          </p:cNvPr>
          <p:cNvSpPr txBox="1">
            <a:spLocks/>
          </p:cNvSpPr>
          <p:nvPr/>
        </p:nvSpPr>
        <p:spPr>
          <a:xfrm>
            <a:off x="1598007" y="1492391"/>
            <a:ext cx="4035269" cy="1250512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DF394286-B234-4B46-9AEE-1FCA81F0AAA7}"/>
              </a:ext>
            </a:extLst>
          </p:cNvPr>
          <p:cNvSpPr txBox="1">
            <a:spLocks/>
          </p:cNvSpPr>
          <p:nvPr/>
        </p:nvSpPr>
        <p:spPr>
          <a:xfrm>
            <a:off x="1168589" y="1492391"/>
            <a:ext cx="1265150" cy="1250512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5E5714FC-661B-0B44-B8B7-45167CE063C8}"/>
              </a:ext>
            </a:extLst>
          </p:cNvPr>
          <p:cNvSpPr txBox="1">
            <a:spLocks/>
          </p:cNvSpPr>
          <p:nvPr/>
        </p:nvSpPr>
        <p:spPr>
          <a:xfrm>
            <a:off x="2748583" y="1916612"/>
            <a:ext cx="2651791" cy="31848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600" b="0" i="0" u="none" strike="noStrike" kern="1200" cap="none" spc="-4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Globally spent </a:t>
            </a:r>
            <a:r>
              <a:rPr kumimoji="0" lang="en-GB" sz="1600" b="1" i="0" u="none" strike="noStrike" kern="1200" cap="none" spc="-4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more</a:t>
            </a:r>
            <a:r>
              <a:rPr kumimoji="0" lang="en-GB" sz="1600" b="0" i="0" u="none" strike="noStrike" kern="1200" cap="none" spc="-4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 on gifts this holiday season</a:t>
            </a:r>
            <a:endParaRPr kumimoji="0" lang="en-GB" sz="1600" b="1" i="0" u="sng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318801D0-779C-A944-8EAB-2CD9BFB5C711}"/>
              </a:ext>
            </a:extLst>
          </p:cNvPr>
          <p:cNvSpPr txBox="1">
            <a:spLocks/>
          </p:cNvSpPr>
          <p:nvPr/>
        </p:nvSpPr>
        <p:spPr>
          <a:xfrm>
            <a:off x="1119073" y="1486194"/>
            <a:ext cx="1337377" cy="129154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21%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5C9C42AF-FCCE-784E-9373-3C1E98A56A16}"/>
              </a:ext>
            </a:extLst>
          </p:cNvPr>
          <p:cNvSpPr txBox="1">
            <a:spLocks/>
          </p:cNvSpPr>
          <p:nvPr/>
        </p:nvSpPr>
        <p:spPr>
          <a:xfrm>
            <a:off x="7037658" y="1501051"/>
            <a:ext cx="4035269" cy="1250512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111CA27B-0FCA-E943-9FE0-8054DBFC71F3}"/>
              </a:ext>
            </a:extLst>
          </p:cNvPr>
          <p:cNvSpPr txBox="1">
            <a:spLocks/>
          </p:cNvSpPr>
          <p:nvPr/>
        </p:nvSpPr>
        <p:spPr>
          <a:xfrm>
            <a:off x="6608240" y="1501051"/>
            <a:ext cx="1265150" cy="1250512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38CD9DA2-B27A-1549-ABCB-EA24041EE3B9}"/>
              </a:ext>
            </a:extLst>
          </p:cNvPr>
          <p:cNvSpPr txBox="1">
            <a:spLocks/>
          </p:cNvSpPr>
          <p:nvPr/>
        </p:nvSpPr>
        <p:spPr>
          <a:xfrm>
            <a:off x="7991605" y="1911410"/>
            <a:ext cx="2651791" cy="7768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600" b="0" i="0" u="none" strike="noStrike" kern="1200" cap="none" spc="-4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Globally spent </a:t>
            </a:r>
            <a:r>
              <a:rPr kumimoji="0" lang="en-GB" sz="1600" b="1" i="0" u="none" strike="noStrike" kern="1200" cap="none" spc="-4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less</a:t>
            </a:r>
            <a:r>
              <a:rPr kumimoji="0" lang="en-GB" sz="1600" b="0" i="0" u="none" strike="noStrike" kern="1200" cap="none" spc="-4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 on gifts this holiday season</a:t>
            </a:r>
            <a:endParaRPr kumimoji="0" lang="en-GB" sz="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D3D4CC81-93CD-964D-9650-4A8420DD4E1A}"/>
              </a:ext>
            </a:extLst>
          </p:cNvPr>
          <p:cNvSpPr txBox="1">
            <a:spLocks/>
          </p:cNvSpPr>
          <p:nvPr/>
        </p:nvSpPr>
        <p:spPr>
          <a:xfrm>
            <a:off x="6592167" y="1494854"/>
            <a:ext cx="1265150" cy="129154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E4004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32%</a:t>
            </a:r>
          </a:p>
        </p:txBody>
      </p:sp>
      <p:sp>
        <p:nvSpPr>
          <p:cNvPr id="38" name="object 11">
            <a:extLst>
              <a:ext uri="{FF2B5EF4-FFF2-40B4-BE49-F238E27FC236}">
                <a16:creationId xmlns:a16="http://schemas.microsoft.com/office/drawing/2014/main" id="{A45E87F1-9889-A74D-A042-8828C3479073}"/>
              </a:ext>
            </a:extLst>
          </p:cNvPr>
          <p:cNvSpPr txBox="1"/>
          <p:nvPr/>
        </p:nvSpPr>
        <p:spPr>
          <a:xfrm>
            <a:off x="676894" y="2893170"/>
            <a:ext cx="5419106" cy="468718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rPr>
              <a:t>Top 3 reasons for spending </a:t>
            </a:r>
            <a:r>
              <a:rPr kumimoji="0" lang="en-GB" sz="18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rPr>
              <a:t>more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rPr>
              <a:t> on gifts in 2023</a:t>
            </a:r>
          </a:p>
        </p:txBody>
      </p:sp>
      <p:sp>
        <p:nvSpPr>
          <p:cNvPr id="39" name="object 11">
            <a:extLst>
              <a:ext uri="{FF2B5EF4-FFF2-40B4-BE49-F238E27FC236}">
                <a16:creationId xmlns:a16="http://schemas.microsoft.com/office/drawing/2014/main" id="{A7775B49-13D1-AE4A-AACD-FF8C159E79BF}"/>
              </a:ext>
            </a:extLst>
          </p:cNvPr>
          <p:cNvSpPr txBox="1"/>
          <p:nvPr/>
        </p:nvSpPr>
        <p:spPr>
          <a:xfrm>
            <a:off x="6608240" y="2893170"/>
            <a:ext cx="5310654" cy="468718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rPr>
              <a:t>Top 3 reasons for spending </a:t>
            </a:r>
            <a:r>
              <a:rPr kumimoji="0" lang="en-GB" sz="18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rPr>
              <a:t>less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Calibri" panose="020F0502020204030204" pitchFamily="34" charset="0"/>
              </a:rPr>
              <a:t> on gifts in 2023</a:t>
            </a:r>
          </a:p>
        </p:txBody>
      </p:sp>
      <p:sp>
        <p:nvSpPr>
          <p:cNvPr id="46" name="Footer Placeholder 4">
            <a:extLst>
              <a:ext uri="{FF2B5EF4-FFF2-40B4-BE49-F238E27FC236}">
                <a16:creationId xmlns:a16="http://schemas.microsoft.com/office/drawing/2014/main" id="{8FCEAEC6-0B0D-8A46-9894-D290E16C76AF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all" spc="2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GIFTING</a:t>
            </a:r>
          </a:p>
        </p:txBody>
      </p:sp>
      <p:graphicFrame>
        <p:nvGraphicFramePr>
          <p:cNvPr id="4" name="Google Shape;805;p117">
            <a:extLst>
              <a:ext uri="{FF2B5EF4-FFF2-40B4-BE49-F238E27FC236}">
                <a16:creationId xmlns:a16="http://schemas.microsoft.com/office/drawing/2014/main" id="{E1528886-710E-20C8-365A-DD6FF94BB4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4600560"/>
              </p:ext>
            </p:extLst>
          </p:nvPr>
        </p:nvGraphicFramePr>
        <p:xfrm>
          <a:off x="6716109" y="3505200"/>
          <a:ext cx="5202785" cy="2664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oogle Shape;805;p117">
            <a:extLst>
              <a:ext uri="{FF2B5EF4-FFF2-40B4-BE49-F238E27FC236}">
                <a16:creationId xmlns:a16="http://schemas.microsoft.com/office/drawing/2014/main" id="{4FCE69D4-0572-5735-9B40-16D8C58844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8310555"/>
              </p:ext>
            </p:extLst>
          </p:nvPr>
        </p:nvGraphicFramePr>
        <p:xfrm>
          <a:off x="541281" y="3468414"/>
          <a:ext cx="5202785" cy="2664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5C0B12A-3751-3865-DBDC-4FBAAC481234}"/>
              </a:ext>
            </a:extLst>
          </p:cNvPr>
          <p:cNvSpPr txBox="1"/>
          <p:nvPr/>
        </p:nvSpPr>
        <p:spPr>
          <a:xfrm>
            <a:off x="9686969" y="4024821"/>
            <a:ext cx="6631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kern="0">
                <a:latin typeface="Century Gothic" panose="020B0502020202020204" pitchFamily="34" charset="0"/>
                <a:sym typeface="Arial"/>
              </a:rPr>
              <a:t>N/A</a:t>
            </a:r>
          </a:p>
          <a:p>
            <a:endParaRPr lang="en-GB" sz="1000"/>
          </a:p>
        </p:txBody>
      </p:sp>
      <p:sp>
        <p:nvSpPr>
          <p:cNvPr id="8" name="Text Placeholder 27">
            <a:extLst>
              <a:ext uri="{FF2B5EF4-FFF2-40B4-BE49-F238E27FC236}">
                <a16:creationId xmlns:a16="http://schemas.microsoft.com/office/drawing/2014/main" id="{7B1AF701-D208-E407-5101-27E81DFF0511}"/>
              </a:ext>
            </a:extLst>
          </p:cNvPr>
          <p:cNvSpPr txBox="1">
            <a:spLocks/>
          </p:cNvSpPr>
          <p:nvPr/>
        </p:nvSpPr>
        <p:spPr>
          <a:xfrm>
            <a:off x="394760" y="136064"/>
            <a:ext cx="10289016" cy="1133475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5080" indent="0">
              <a:lnSpc>
                <a:spcPct val="100000"/>
              </a:lnSpc>
              <a:buClr>
                <a:srgbClr val="000000"/>
              </a:buClr>
              <a:buSzPts val="1800"/>
              <a:buFontTx/>
              <a:buNone/>
              <a:defRPr/>
            </a:pPr>
            <a:r>
              <a:rPr lang="en-US" sz="2400" b="1" kern="0">
                <a:ea typeface="Arial"/>
                <a:sym typeface="Arial"/>
              </a:rPr>
              <a:t>Those who spent more on gifts in 2022 cited that items were more expensive—while those who spent less attributed it to the cost-of-living crisis.  </a:t>
            </a:r>
            <a:endParaRPr lang="en-US" sz="2400" b="1"/>
          </a:p>
        </p:txBody>
      </p:sp>
      <p:pic>
        <p:nvPicPr>
          <p:cNvPr id="6" name="Google Shape;483;p43">
            <a:extLst>
              <a:ext uri="{FF2B5EF4-FFF2-40B4-BE49-F238E27FC236}">
                <a16:creationId xmlns:a16="http://schemas.microsoft.com/office/drawing/2014/main" id="{95E7E455-1CDF-6238-CDEB-D18C0EE546E6}"/>
              </a:ext>
            </a:extLst>
          </p:cNvPr>
          <p:cNvPicPr preferRelativeResize="0"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6488747"/>
            <a:ext cx="699855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3303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oogle Shape;526;p107">
            <a:extLst>
              <a:ext uri="{FF2B5EF4-FFF2-40B4-BE49-F238E27FC236}">
                <a16:creationId xmlns:a16="http://schemas.microsoft.com/office/drawing/2014/main" id="{6D6E6EFE-9920-A642-AF9F-6ABD6C03A7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6118202"/>
              </p:ext>
            </p:extLst>
          </p:nvPr>
        </p:nvGraphicFramePr>
        <p:xfrm>
          <a:off x="7891889" y="295326"/>
          <a:ext cx="3359021" cy="6000880"/>
        </p:xfrm>
        <a:graphic>
          <a:graphicData uri="http://schemas.openxmlformats.org/drawingml/2006/table">
            <a:tbl>
              <a:tblPr>
                <a:noFill/>
                <a:effectLst>
                  <a:outerShdw blurRad="367782" sx="102000" sy="102000" algn="ctr" rotWithShape="0">
                    <a:prstClr val="black">
                      <a:alpha val="25000"/>
                    </a:prstClr>
                  </a:outerShdw>
                </a:effectLst>
              </a:tblPr>
              <a:tblGrid>
                <a:gridCol w="16514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7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73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b="1" i="0" u="none" strike="noStrike" cap="none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Market</a:t>
                      </a:r>
                      <a:endParaRPr sz="1100" b="1" i="0" u="none" strike="noStrike" cap="none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b="1" i="0" u="none" strike="noStrike" cap="none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Completed Interviews</a:t>
                      </a:r>
                      <a:endParaRPr sz="1100" b="1" i="0" u="none" strike="noStrike" cap="none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UK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1023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France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1010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Germany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1004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Italy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1011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Spain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1018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US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1007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Brazil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1015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Australia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1017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Singapore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500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Japan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1005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Korea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1005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China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1027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UAE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507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New Zealand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510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Mexico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1007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Saudi Arabia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508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7307574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India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503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275041"/>
                  </a:ext>
                </a:extLst>
              </a:tr>
              <a:tr h="309675"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Arial"/>
                          <a:cs typeface="Arial"/>
                          <a:sym typeface="Arial"/>
                        </a:rPr>
                        <a:t>Thailand</a:t>
                      </a:r>
                      <a:endParaRPr sz="1100" b="0" i="0" u="none" strike="noStrike" cap="none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10655" marR="110655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6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 i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502</a:t>
                      </a:r>
                      <a:endParaRPr sz="1100" b="1" i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526" marR="11526" marT="9525" marB="0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75288"/>
                  </a:ext>
                </a:extLst>
              </a:tr>
            </a:tbl>
          </a:graphicData>
        </a:graphic>
      </p:graphicFrame>
      <p:pic>
        <p:nvPicPr>
          <p:cNvPr id="4" name="Google Shape;528;p107">
            <a:extLst>
              <a:ext uri="{FF2B5EF4-FFF2-40B4-BE49-F238E27FC236}">
                <a16:creationId xmlns:a16="http://schemas.microsoft.com/office/drawing/2014/main" id="{44117AF1-77F7-174A-B185-1404D659556C}"/>
              </a:ext>
            </a:extLst>
          </p:cNvPr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4529" y="786336"/>
            <a:ext cx="259559" cy="189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29;p107">
            <a:extLst>
              <a:ext uri="{FF2B5EF4-FFF2-40B4-BE49-F238E27FC236}">
                <a16:creationId xmlns:a16="http://schemas.microsoft.com/office/drawing/2014/main" id="{D2029463-5010-3349-B7C8-1BCC460C51E1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3431" y="2333186"/>
            <a:ext cx="253568" cy="185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530;p107">
            <a:extLst>
              <a:ext uri="{FF2B5EF4-FFF2-40B4-BE49-F238E27FC236}">
                <a16:creationId xmlns:a16="http://schemas.microsoft.com/office/drawing/2014/main" id="{3E5CACA8-3666-8945-A630-11B31E9C5C66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4618" y="2634260"/>
            <a:ext cx="281166" cy="205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531;p107">
            <a:extLst>
              <a:ext uri="{FF2B5EF4-FFF2-40B4-BE49-F238E27FC236}">
                <a16:creationId xmlns:a16="http://schemas.microsoft.com/office/drawing/2014/main" id="{F42ED822-8E87-C34C-BD29-6D607E26757E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1941" y="1098454"/>
            <a:ext cx="259560" cy="189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32;p107">
            <a:extLst>
              <a:ext uri="{FF2B5EF4-FFF2-40B4-BE49-F238E27FC236}">
                <a16:creationId xmlns:a16="http://schemas.microsoft.com/office/drawing/2014/main" id="{CDCFC4BC-8CDC-BD4A-93AB-586035F2BA4A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2736" y="1409923"/>
            <a:ext cx="259560" cy="189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533;p107">
            <a:extLst>
              <a:ext uri="{FF2B5EF4-FFF2-40B4-BE49-F238E27FC236}">
                <a16:creationId xmlns:a16="http://schemas.microsoft.com/office/drawing/2014/main" id="{5AB86C76-BFE2-AC4B-B57E-50CA29ECF9EA}"/>
              </a:ext>
            </a:extLst>
          </p:cNvPr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4246" y="1717422"/>
            <a:ext cx="259559" cy="189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534;p107">
            <a:extLst>
              <a:ext uri="{FF2B5EF4-FFF2-40B4-BE49-F238E27FC236}">
                <a16:creationId xmlns:a16="http://schemas.microsoft.com/office/drawing/2014/main" id="{D5630AB6-AECB-F54C-BE23-F0ED9897AE08}"/>
              </a:ext>
            </a:extLst>
          </p:cNvPr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3482" y="2027470"/>
            <a:ext cx="251878" cy="184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535;p107">
            <a:extLst>
              <a:ext uri="{FF2B5EF4-FFF2-40B4-BE49-F238E27FC236}">
                <a16:creationId xmlns:a16="http://schemas.microsoft.com/office/drawing/2014/main" id="{E164DA2F-4E1B-554F-8D88-0BC3157B1B7D}"/>
              </a:ext>
            </a:extLst>
          </p:cNvPr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7781" y="2957638"/>
            <a:ext cx="253359" cy="18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536;p107">
            <a:extLst>
              <a:ext uri="{FF2B5EF4-FFF2-40B4-BE49-F238E27FC236}">
                <a16:creationId xmlns:a16="http://schemas.microsoft.com/office/drawing/2014/main" id="{A5E91F7E-7336-734B-8CBD-D1DBB5F643DA}"/>
              </a:ext>
            </a:extLst>
          </p:cNvPr>
          <p:cNvPicPr preferRelativeResize="0"/>
          <p:nvPr/>
        </p:nvPicPr>
        <p:blipFill rotWithShape="1">
          <a:blip r:embed="rId1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7781" y="3260215"/>
            <a:ext cx="251877" cy="184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537;p107">
            <a:extLst>
              <a:ext uri="{FF2B5EF4-FFF2-40B4-BE49-F238E27FC236}">
                <a16:creationId xmlns:a16="http://schemas.microsoft.com/office/drawing/2014/main" id="{3B9E3944-A91D-D243-9CAA-9BFDB0C4292D}"/>
              </a:ext>
            </a:extLst>
          </p:cNvPr>
          <p:cNvPicPr preferRelativeResize="0"/>
          <p:nvPr/>
        </p:nvPicPr>
        <p:blipFill rotWithShape="1">
          <a:blip r:embed="rId1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7781" y="3568927"/>
            <a:ext cx="251877" cy="184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538;p107">
            <a:extLst>
              <a:ext uri="{FF2B5EF4-FFF2-40B4-BE49-F238E27FC236}">
                <a16:creationId xmlns:a16="http://schemas.microsoft.com/office/drawing/2014/main" id="{D4F17F9F-663D-4E4C-8419-993A2575D3D9}"/>
              </a:ext>
            </a:extLst>
          </p:cNvPr>
          <p:cNvPicPr preferRelativeResize="0"/>
          <p:nvPr/>
        </p:nvPicPr>
        <p:blipFill rotWithShape="1">
          <a:blip r:embed="rId1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4336" y="3879339"/>
            <a:ext cx="251878" cy="184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539;p107">
            <a:extLst>
              <a:ext uri="{FF2B5EF4-FFF2-40B4-BE49-F238E27FC236}">
                <a16:creationId xmlns:a16="http://schemas.microsoft.com/office/drawing/2014/main" id="{E6D671A1-F9BE-D142-AFB3-2CF22A822E7B}"/>
              </a:ext>
            </a:extLst>
          </p:cNvPr>
          <p:cNvPicPr preferRelativeResize="0"/>
          <p:nvPr/>
        </p:nvPicPr>
        <p:blipFill rotWithShape="1">
          <a:blip r:embed="rId1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9071" y="4197538"/>
            <a:ext cx="251878" cy="184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541;p107" descr="Flag of the United Arab Emirates - Wikipedia">
            <a:extLst>
              <a:ext uri="{FF2B5EF4-FFF2-40B4-BE49-F238E27FC236}">
                <a16:creationId xmlns:a16="http://schemas.microsoft.com/office/drawing/2014/main" id="{1536F9B0-32F9-FE48-A266-E4BF0A551B76}"/>
              </a:ext>
            </a:extLst>
          </p:cNvPr>
          <p:cNvPicPr preferRelativeResize="0"/>
          <p:nvPr/>
        </p:nvPicPr>
        <p:blipFill rotWithShape="1">
          <a:blip r:embed="rId1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7295" y="4498160"/>
            <a:ext cx="251768" cy="185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9BE5224-DCD1-6745-A755-633AEB73DC28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595" y="4802196"/>
            <a:ext cx="267176" cy="1884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A0615B3-1DDB-964E-A639-3B36AB8DF9ED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0636" y="5106995"/>
            <a:ext cx="267299" cy="184168"/>
          </a:xfrm>
          <a:prstGeom prst="rect">
            <a:avLst/>
          </a:prstGeom>
        </p:spPr>
      </p:pic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A7725F56-C2D8-B84F-900E-689E3CD2BB44}"/>
              </a:ext>
            </a:extLst>
          </p:cNvPr>
          <p:cNvSpPr txBox="1">
            <a:spLocks/>
          </p:cNvSpPr>
          <p:nvPr/>
        </p:nvSpPr>
        <p:spPr>
          <a:xfrm>
            <a:off x="516546" y="842437"/>
            <a:ext cx="5926783" cy="18351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17">
                  <a:extLs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>
                <a:solidFill>
                  <a:schemeClr val="bg1"/>
                </a:solidFill>
              </a:rPr>
              <a:t>WAVE 21: 18 Markets, 15,000+ interviews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18680BEF-0AFF-7941-92B0-7189D21DA412}"/>
              </a:ext>
            </a:extLst>
          </p:cNvPr>
          <p:cNvSpPr txBox="1">
            <a:spLocks/>
          </p:cNvSpPr>
          <p:nvPr/>
        </p:nvSpPr>
        <p:spPr>
          <a:xfrm>
            <a:off x="590747" y="2054631"/>
            <a:ext cx="5080710" cy="2008876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Blip>
                <a:blip r:embed="rId17">
                  <a:extLs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Arial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indent="0">
              <a:lnSpc>
                <a:spcPct val="100000"/>
              </a:lnSpc>
              <a:spcAft>
                <a:spcPts val="0"/>
              </a:spcAft>
              <a:buSzPts val="3200"/>
              <a:buFont typeface="Arial"/>
              <a:buNone/>
            </a:pPr>
            <a:r>
              <a:rPr lang="en-US" b="1">
                <a:solidFill>
                  <a:schemeClr val="bg1"/>
                </a:solidFill>
                <a:sym typeface="Arial"/>
              </a:rPr>
              <a:t>Fieldwork took place between 6</a:t>
            </a:r>
            <a:r>
              <a:rPr lang="en-US" b="1" baseline="30000">
                <a:solidFill>
                  <a:schemeClr val="bg1"/>
                </a:solidFill>
                <a:sym typeface="Arial"/>
              </a:rPr>
              <a:t>th</a:t>
            </a:r>
            <a:r>
              <a:rPr lang="en-US" b="1">
                <a:solidFill>
                  <a:schemeClr val="bg1"/>
                </a:solidFill>
                <a:sym typeface="Arial"/>
              </a:rPr>
              <a:t> – 13</a:t>
            </a:r>
            <a:r>
              <a:rPr lang="en-US" b="1" baseline="30000">
                <a:solidFill>
                  <a:schemeClr val="bg1"/>
                </a:solidFill>
                <a:sym typeface="Arial"/>
              </a:rPr>
              <a:t>th</a:t>
            </a:r>
            <a:r>
              <a:rPr lang="en-US" b="1">
                <a:solidFill>
                  <a:schemeClr val="bg1"/>
                </a:solidFill>
                <a:sym typeface="Arial"/>
              </a:rPr>
              <a:t> January 2023</a:t>
            </a:r>
            <a:endParaRPr lang="en-US">
              <a:solidFill>
                <a:schemeClr val="bg1"/>
              </a:solidFill>
              <a:sym typeface="Arial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  <a:sym typeface="Arial"/>
              </a:rPr>
              <a:t>Data has been weighted by age, gender, and region to be Census representative in all markets (except UAE, where regions are not weighted).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  <a:sym typeface="Arial"/>
              </a:rPr>
              <a:t>In France, data is also weighted to reflect social grade.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  <a:sym typeface="Arial"/>
              </a:rPr>
              <a:t>India and Thailand are new markets added for Wave 21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149B980-1762-4A9C-A92B-5A9E4B310252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4336" y="5430796"/>
            <a:ext cx="292765" cy="188429"/>
          </a:xfrm>
          <a:prstGeom prst="rect">
            <a:avLst/>
          </a:prstGeom>
        </p:spPr>
      </p:pic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ACE421BA-391C-1A36-F88E-51A27A04D3CE}"/>
              </a:ext>
            </a:extLst>
          </p:cNvPr>
          <p:cNvPicPr preferRelativeResize="0"/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1D8D8B7D-20E5-0551-B9BE-27AF3A21A4FF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- GLOBAL BAROMETER: Wave 21</a:t>
            </a:r>
          </a:p>
        </p:txBody>
      </p:sp>
      <p:pic>
        <p:nvPicPr>
          <p:cNvPr id="1026" name="Picture 2" descr="Flag of India - Wikipedia">
            <a:extLst>
              <a:ext uri="{FF2B5EF4-FFF2-40B4-BE49-F238E27FC236}">
                <a16:creationId xmlns:a16="http://schemas.microsoft.com/office/drawing/2014/main" id="{4AF77226-A981-B8FB-AD78-D51B1A3BD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942" y="5712187"/>
            <a:ext cx="310696" cy="20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lag of Thailand | Britannica">
            <a:extLst>
              <a:ext uri="{FF2B5EF4-FFF2-40B4-BE49-F238E27FC236}">
                <a16:creationId xmlns:a16="http://schemas.microsoft.com/office/drawing/2014/main" id="{6C2B9781-9443-C399-92FA-FCC41268E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26" y="6031036"/>
            <a:ext cx="331636" cy="22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0984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620D5E-C5B6-7F40-A0AF-CC7374F43990}"/>
              </a:ext>
            </a:extLst>
          </p:cNvPr>
          <p:cNvSpPr/>
          <p:nvPr/>
        </p:nvSpPr>
        <p:spPr>
          <a:xfrm>
            <a:off x="0" y="0"/>
            <a:ext cx="10209125" cy="6858000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B0F1969-509E-2C4F-8D25-A629B1459F14}"/>
              </a:ext>
            </a:extLst>
          </p:cNvPr>
          <p:cNvSpPr txBox="1">
            <a:spLocks/>
          </p:cNvSpPr>
          <p:nvPr/>
        </p:nvSpPr>
        <p:spPr>
          <a:xfrm>
            <a:off x="1740738" y="2450293"/>
            <a:ext cx="3584803" cy="18194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Were more concerned about </a:t>
            </a: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sustainability/environmental </a:t>
            </a: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issues when buying gifts in 2022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33FB705-798F-2F43-8959-F7BBEE77D3A8}"/>
              </a:ext>
            </a:extLst>
          </p:cNvPr>
          <p:cNvSpPr txBox="1">
            <a:spLocks/>
          </p:cNvSpPr>
          <p:nvPr/>
        </p:nvSpPr>
        <p:spPr>
          <a:xfrm>
            <a:off x="1740738" y="3811997"/>
            <a:ext cx="3584802" cy="18194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Were more concerned about </a:t>
            </a: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social/ethical responsibility  </a:t>
            </a: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  <a:sym typeface="Arial"/>
              </a:rPr>
              <a:t>when buying gifts in 2022</a:t>
            </a:r>
          </a:p>
        </p:txBody>
      </p:sp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2B3603DE-DD0D-2243-9AFF-520093477BDE}"/>
              </a:ext>
            </a:extLst>
          </p:cNvPr>
          <p:cNvSpPr txBox="1">
            <a:spLocks/>
          </p:cNvSpPr>
          <p:nvPr/>
        </p:nvSpPr>
        <p:spPr>
          <a:xfrm>
            <a:off x="696270" y="2487679"/>
            <a:ext cx="3026382" cy="760005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36%</a:t>
            </a:r>
          </a:p>
        </p:txBody>
      </p:sp>
      <p:sp>
        <p:nvSpPr>
          <p:cNvPr id="10" name="Google Shape;705;p113">
            <a:extLst>
              <a:ext uri="{FF2B5EF4-FFF2-40B4-BE49-F238E27FC236}">
                <a16:creationId xmlns:a16="http://schemas.microsoft.com/office/drawing/2014/main" id="{B56A002E-1104-2148-8FB9-47EA923D9E3C}"/>
              </a:ext>
            </a:extLst>
          </p:cNvPr>
          <p:cNvSpPr/>
          <p:nvPr/>
        </p:nvSpPr>
        <p:spPr>
          <a:xfrm>
            <a:off x="610714" y="584797"/>
            <a:ext cx="5485286" cy="1146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495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Impact of </a:t>
            </a:r>
            <a:r>
              <a:rPr kumimoji="0" lang="en-GB" sz="2800" b="1" i="0" u="sng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environmental</a:t>
            </a:r>
            <a:r>
              <a:rPr kumimoji="0" lang="en-GB" sz="2800" b="1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and </a:t>
            </a:r>
            <a:r>
              <a:rPr kumimoji="0" lang="en-GB" sz="2800" b="1" i="0" u="sng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social</a:t>
            </a:r>
            <a:r>
              <a:rPr kumimoji="0" lang="en-GB" sz="2800" b="1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issues when buying gifts:</a:t>
            </a:r>
            <a:endParaRPr kumimoji="0" lang="en-GB" sz="2800" b="1" i="0" u="none" strike="noStrike" kern="0" cap="none" spc="-3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11" name="Google Shape;705;p113">
            <a:extLst>
              <a:ext uri="{FF2B5EF4-FFF2-40B4-BE49-F238E27FC236}">
                <a16:creationId xmlns:a16="http://schemas.microsoft.com/office/drawing/2014/main" id="{59DD9BFC-C0A8-374F-96B6-0DBD07FD54ED}"/>
              </a:ext>
            </a:extLst>
          </p:cNvPr>
          <p:cNvSpPr/>
          <p:nvPr/>
        </p:nvSpPr>
        <p:spPr>
          <a:xfrm>
            <a:off x="610714" y="1745454"/>
            <a:ext cx="4283101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Arial"/>
              </a:rPr>
              <a:t>Strongly agree/agree (T2B)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CD31BF9-254A-694B-B495-6AC89448BF01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all" spc="2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GIFTING</a:t>
            </a:r>
          </a:p>
        </p:txBody>
      </p:sp>
      <p:sp>
        <p:nvSpPr>
          <p:cNvPr id="3" name="Text Placeholder 26">
            <a:extLst>
              <a:ext uri="{FF2B5EF4-FFF2-40B4-BE49-F238E27FC236}">
                <a16:creationId xmlns:a16="http://schemas.microsoft.com/office/drawing/2014/main" id="{B7557857-D475-217B-90ED-137D4ED7D124}"/>
              </a:ext>
            </a:extLst>
          </p:cNvPr>
          <p:cNvSpPr txBox="1">
            <a:spLocks/>
          </p:cNvSpPr>
          <p:nvPr/>
        </p:nvSpPr>
        <p:spPr>
          <a:xfrm>
            <a:off x="714962" y="3927149"/>
            <a:ext cx="3026382" cy="760005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35%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920C5B5D-F731-6AC1-F2A5-E8F645DAE7B8}"/>
              </a:ext>
            </a:extLst>
          </p:cNvPr>
          <p:cNvPicPr preferRelativeResize="0"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48772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620D5E-C5B6-7F40-A0AF-CC7374F43990}"/>
              </a:ext>
            </a:extLst>
          </p:cNvPr>
          <p:cNvSpPr/>
          <p:nvPr/>
        </p:nvSpPr>
        <p:spPr>
          <a:xfrm>
            <a:off x="0" y="0"/>
            <a:ext cx="7666717" cy="6858000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Google Shape;1502;p61">
            <a:extLst>
              <a:ext uri="{FF2B5EF4-FFF2-40B4-BE49-F238E27FC236}">
                <a16:creationId xmlns:a16="http://schemas.microsoft.com/office/drawing/2014/main" id="{FBF0F709-1048-4551-85DF-63ED92CA72D2}"/>
              </a:ext>
            </a:extLst>
          </p:cNvPr>
          <p:cNvSpPr txBox="1">
            <a:spLocks/>
          </p:cNvSpPr>
          <p:nvPr/>
        </p:nvSpPr>
        <p:spPr>
          <a:xfrm>
            <a:off x="1027593" y="2705902"/>
            <a:ext cx="6746298" cy="19795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1800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4400" b="1">
                <a:solidFill>
                  <a:schemeClr val="bg1"/>
                </a:solidFill>
                <a:latin typeface="Century Gothic" panose="020B0502020202020204" pitchFamily="34" charset="0"/>
              </a:rPr>
              <a:t>The Impact of the </a:t>
            </a:r>
          </a:p>
          <a:p>
            <a:pPr algn="l">
              <a:lnSpc>
                <a:spcPct val="100000"/>
              </a:lnSpc>
            </a:pPr>
            <a:r>
              <a:rPr lang="en-US" sz="4400" b="1">
                <a:solidFill>
                  <a:schemeClr val="bg1"/>
                </a:solidFill>
                <a:latin typeface="Century Gothic" panose="020B0502020202020204" pitchFamily="34" charset="0"/>
              </a:rPr>
              <a:t>Rising Cost-of-Living </a:t>
            </a:r>
            <a:endParaRPr lang="en-US" sz="4400" b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D4427679-6B5A-9181-04BF-446BFF506D3D}"/>
              </a:ext>
            </a:extLst>
          </p:cNvPr>
          <p:cNvPicPr preferRelativeResize="0"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55948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F704905-FCBA-7597-75E9-CC96DBCD6C75}"/>
              </a:ext>
            </a:extLst>
          </p:cNvPr>
          <p:cNvSpPr/>
          <p:nvPr/>
        </p:nvSpPr>
        <p:spPr>
          <a:xfrm>
            <a:off x="5254171" y="0"/>
            <a:ext cx="694403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B0F1969-509E-2C4F-8D25-A629B1459F14}"/>
              </a:ext>
            </a:extLst>
          </p:cNvPr>
          <p:cNvSpPr txBox="1">
            <a:spLocks/>
          </p:cNvSpPr>
          <p:nvPr/>
        </p:nvSpPr>
        <p:spPr>
          <a:xfrm>
            <a:off x="806855" y="2507836"/>
            <a:ext cx="2850746" cy="14390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indent="0">
              <a:lnSpc>
                <a:spcPct val="100000"/>
              </a:lnSpc>
              <a:buFontTx/>
              <a:buNone/>
            </a:pPr>
            <a:r>
              <a:rPr lang="en-GB" sz="2800" i="1">
                <a:solidFill>
                  <a:schemeClr val="bg2"/>
                </a:solidFill>
                <a:latin typeface="Century Gothic" panose="020B0502020202020204" pitchFamily="34" charset="0"/>
              </a:rPr>
              <a:t>“The </a:t>
            </a:r>
            <a:r>
              <a:rPr lang="en-GB" sz="2800" b="1" i="1">
                <a:solidFill>
                  <a:schemeClr val="bg2"/>
                </a:solidFill>
                <a:latin typeface="Century Gothic" panose="020B0502020202020204" pitchFamily="34" charset="0"/>
              </a:rPr>
              <a:t>energy crisis </a:t>
            </a:r>
            <a:r>
              <a:rPr lang="en-GB" sz="2800" i="1">
                <a:solidFill>
                  <a:schemeClr val="bg2"/>
                </a:solidFill>
                <a:latin typeface="Century Gothic" panose="020B0502020202020204" pitchFamily="34" charset="0"/>
              </a:rPr>
              <a:t>and </a:t>
            </a:r>
            <a:r>
              <a:rPr lang="en-GB" sz="2800" b="1" i="1">
                <a:solidFill>
                  <a:schemeClr val="bg2"/>
                </a:solidFill>
                <a:latin typeface="Century Gothic" panose="020B0502020202020204" pitchFamily="34" charset="0"/>
              </a:rPr>
              <a:t>rising cost of living</a:t>
            </a:r>
            <a:r>
              <a:rPr lang="en-GB" sz="2800" i="1">
                <a:solidFill>
                  <a:schemeClr val="bg2"/>
                </a:solidFill>
                <a:latin typeface="Century Gothic" panose="020B0502020202020204" pitchFamily="34" charset="0"/>
              </a:rPr>
              <a:t> is impacting my spending plans.”</a:t>
            </a:r>
            <a:endParaRPr lang="en-US" sz="2800" i="1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 Placeholder 26">
            <a:extLst>
              <a:ext uri="{FF2B5EF4-FFF2-40B4-BE49-F238E27FC236}">
                <a16:creationId xmlns:a16="http://schemas.microsoft.com/office/drawing/2014/main" id="{4294567C-8FE9-A340-B5DB-3ADC49B4413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06444" y="772159"/>
            <a:ext cx="3026382" cy="1351594"/>
          </a:xfrm>
        </p:spPr>
        <p:txBody>
          <a:bodyPr/>
          <a:lstStyle/>
          <a:p>
            <a:pPr marL="0" indent="0">
              <a:buNone/>
            </a:pPr>
            <a:r>
              <a:rPr lang="en-US" sz="9600" b="1">
                <a:solidFill>
                  <a:schemeClr val="bg2"/>
                </a:solidFill>
              </a:rPr>
              <a:t>69%</a:t>
            </a:r>
          </a:p>
        </p:txBody>
      </p:sp>
      <p:sp>
        <p:nvSpPr>
          <p:cNvPr id="5" name="Text Placeholder 27">
            <a:extLst>
              <a:ext uri="{FF2B5EF4-FFF2-40B4-BE49-F238E27FC236}">
                <a16:creationId xmlns:a16="http://schemas.microsoft.com/office/drawing/2014/main" id="{AD599CF4-ADB1-5B44-BA33-415DF90BAF54}"/>
              </a:ext>
            </a:extLst>
          </p:cNvPr>
          <p:cNvSpPr txBox="1">
            <a:spLocks/>
          </p:cNvSpPr>
          <p:nvPr/>
        </p:nvSpPr>
        <p:spPr>
          <a:xfrm>
            <a:off x="806444" y="2123753"/>
            <a:ext cx="4586241" cy="6363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3399"/>
              </a:buClr>
              <a:buSzPts val="4000"/>
              <a:buNone/>
              <a:defRPr/>
            </a:pPr>
            <a:r>
              <a:rPr lang="en-GB" kern="0">
                <a:solidFill>
                  <a:schemeClr val="bg2"/>
                </a:solidFill>
              </a:rPr>
              <a:t>Of global consumers agree:</a:t>
            </a:r>
          </a:p>
        </p:txBody>
      </p:sp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455B4777-022C-D504-B3FA-97EB9D62A5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8931165"/>
              </p:ext>
            </p:extLst>
          </p:nvPr>
        </p:nvGraphicFramePr>
        <p:xfrm>
          <a:off x="5829300" y="3539743"/>
          <a:ext cx="5956300" cy="3318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3" name="object 11">
            <a:extLst>
              <a:ext uri="{FF2B5EF4-FFF2-40B4-BE49-F238E27FC236}">
                <a16:creationId xmlns:a16="http://schemas.microsoft.com/office/drawing/2014/main" id="{CEC6BB05-3D52-0E98-228B-9E59B330577B}"/>
              </a:ext>
            </a:extLst>
          </p:cNvPr>
          <p:cNvSpPr txBox="1"/>
          <p:nvPr/>
        </p:nvSpPr>
        <p:spPr>
          <a:xfrm>
            <a:off x="6125736" y="2801807"/>
            <a:ext cx="5113008" cy="684162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R="5080" lvl="0" algn="ctr">
              <a:spcAft>
                <a:spcPts val="1000"/>
              </a:spcAft>
              <a:buClr>
                <a:srgbClr val="C00000"/>
              </a:buClr>
              <a:defRPr/>
            </a:pPr>
            <a:r>
              <a:rPr lang="en-GB" sz="1600" b="1" spc="-30">
                <a:latin typeface="Century Gothic" panose="020B0502020202020204" pitchFamily="34" charset="0"/>
                <a:cs typeface="Arial" panose="020B0604020202020204" pitchFamily="34" charset="0"/>
              </a:rPr>
              <a:t>Since January 2022 (Wave 18), concerns around the energy crisis have notably increased</a:t>
            </a:r>
            <a:endParaRPr lang="en-US" sz="1600" b="1" u="sng" spc="-3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B4C0727A-394C-8A6F-5A1C-3AD820CF9A1A}"/>
              </a:ext>
            </a:extLst>
          </p:cNvPr>
          <p:cNvSpPr txBox="1">
            <a:spLocks/>
          </p:cNvSpPr>
          <p:nvPr/>
        </p:nvSpPr>
        <p:spPr>
          <a:xfrm>
            <a:off x="6118220" y="1889713"/>
            <a:ext cx="3677260" cy="2857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</a:pPr>
            <a:r>
              <a:rPr lang="en-GB" sz="2000" b="1" spc="-5">
                <a:solidFill>
                  <a:schemeClr val="tx1"/>
                </a:solidFill>
              </a:rPr>
              <a:t>74% </a:t>
            </a:r>
            <a:r>
              <a:rPr lang="en-US" sz="2000">
                <a:solidFill>
                  <a:schemeClr val="tx1"/>
                </a:solidFill>
              </a:rPr>
              <a:t>In Singapore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B5F1E458-E51C-49E8-BC32-2528415E74F9}"/>
              </a:ext>
            </a:extLst>
          </p:cNvPr>
          <p:cNvSpPr txBox="1">
            <a:spLocks/>
          </p:cNvSpPr>
          <p:nvPr/>
        </p:nvSpPr>
        <p:spPr>
          <a:xfrm>
            <a:off x="2845534" y="5060281"/>
            <a:ext cx="1535754" cy="59717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  <a:spcBef>
                <a:spcPts val="100"/>
              </a:spcBef>
            </a:pPr>
            <a:endParaRPr lang="en-GB" sz="1200" spc="-5"/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71F0B2C1-EDCB-181C-3EBF-873ED72E90F7}"/>
              </a:ext>
            </a:extLst>
          </p:cNvPr>
          <p:cNvSpPr txBox="1">
            <a:spLocks/>
          </p:cNvSpPr>
          <p:nvPr/>
        </p:nvSpPr>
        <p:spPr>
          <a:xfrm>
            <a:off x="8556620" y="984796"/>
            <a:ext cx="4104409" cy="3096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</a:pPr>
            <a:r>
              <a:rPr lang="en-GB" sz="2000" b="1" spc="-5">
                <a:solidFill>
                  <a:schemeClr val="tx1"/>
                </a:solidFill>
              </a:rPr>
              <a:t>73% </a:t>
            </a:r>
            <a:r>
              <a:rPr lang="en-US" sz="2000">
                <a:solidFill>
                  <a:schemeClr val="tx1"/>
                </a:solidFill>
              </a:rPr>
              <a:t>In Saudi Arabia 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B35C8103-51F7-D048-CECB-27990978D4D8}"/>
              </a:ext>
            </a:extLst>
          </p:cNvPr>
          <p:cNvSpPr txBox="1">
            <a:spLocks/>
          </p:cNvSpPr>
          <p:nvPr/>
        </p:nvSpPr>
        <p:spPr>
          <a:xfrm>
            <a:off x="8556620" y="1436505"/>
            <a:ext cx="3836284" cy="5309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</a:pPr>
            <a:r>
              <a:rPr lang="en-GB" sz="2000" b="1" spc="-5">
                <a:solidFill>
                  <a:schemeClr val="tx1"/>
                </a:solidFill>
              </a:rPr>
              <a:t>72% </a:t>
            </a:r>
            <a:r>
              <a:rPr lang="en-US" sz="2000">
                <a:solidFill>
                  <a:schemeClr val="tx1"/>
                </a:solidFill>
              </a:rPr>
              <a:t>In Spain and UAE 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0FB7E5B1-2487-21E3-3916-A6C497839323}"/>
              </a:ext>
            </a:extLst>
          </p:cNvPr>
          <p:cNvPicPr preferRelativeResize="0"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FBCF3C40-DB53-0747-F91C-CFE787618745}"/>
              </a:ext>
            </a:extLst>
          </p:cNvPr>
          <p:cNvSpPr txBox="1">
            <a:spLocks/>
          </p:cNvSpPr>
          <p:nvPr/>
        </p:nvSpPr>
        <p:spPr>
          <a:xfrm>
            <a:off x="6118220" y="996572"/>
            <a:ext cx="3677260" cy="2857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</a:pPr>
            <a:r>
              <a:rPr lang="en-GB" sz="2000" b="1" spc="-5">
                <a:solidFill>
                  <a:schemeClr val="tx1"/>
                </a:solidFill>
              </a:rPr>
              <a:t>86% </a:t>
            </a:r>
            <a:r>
              <a:rPr lang="en-US" sz="2000">
                <a:solidFill>
                  <a:schemeClr val="tx1"/>
                </a:solidFill>
              </a:rPr>
              <a:t>In Thailand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93E98E3-1608-8B8C-4A19-C471D301365B}"/>
              </a:ext>
            </a:extLst>
          </p:cNvPr>
          <p:cNvSpPr txBox="1">
            <a:spLocks/>
          </p:cNvSpPr>
          <p:nvPr/>
        </p:nvSpPr>
        <p:spPr>
          <a:xfrm>
            <a:off x="6118220" y="1401638"/>
            <a:ext cx="3677260" cy="2857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</a:pPr>
            <a:r>
              <a:rPr lang="en-GB" sz="2000" b="1" spc="-5">
                <a:solidFill>
                  <a:schemeClr val="tx1"/>
                </a:solidFill>
              </a:rPr>
              <a:t>77% </a:t>
            </a:r>
            <a:r>
              <a:rPr lang="en-US" sz="2000">
                <a:solidFill>
                  <a:schemeClr val="tx1"/>
                </a:solidFill>
              </a:rPr>
              <a:t>In India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208B6C0-F908-434B-52D6-540E2D3357BC}"/>
              </a:ext>
            </a:extLst>
          </p:cNvPr>
          <p:cNvCxnSpPr/>
          <p:nvPr/>
        </p:nvCxnSpPr>
        <p:spPr>
          <a:xfrm>
            <a:off x="5994400" y="2612571"/>
            <a:ext cx="56750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A8943B17-BF58-53EA-48D1-9CCE5C6F3AF9}"/>
              </a:ext>
            </a:extLst>
          </p:cNvPr>
          <p:cNvSpPr txBox="1">
            <a:spLocks/>
          </p:cNvSpPr>
          <p:nvPr/>
        </p:nvSpPr>
        <p:spPr>
          <a:xfrm>
            <a:off x="8543920" y="1957205"/>
            <a:ext cx="3836284" cy="5309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</a:pPr>
            <a:r>
              <a:rPr lang="en-GB" sz="2000" b="1" spc="-5">
                <a:solidFill>
                  <a:schemeClr val="tx1"/>
                </a:solidFill>
              </a:rPr>
              <a:t>69% </a:t>
            </a:r>
            <a:r>
              <a:rPr lang="en-US" sz="2000">
                <a:solidFill>
                  <a:schemeClr val="tx1"/>
                </a:solidFill>
              </a:rPr>
              <a:t>In the UK </a:t>
            </a:r>
          </a:p>
        </p:txBody>
      </p:sp>
    </p:spTree>
    <p:extLst>
      <p:ext uri="{BB962C8B-B14F-4D97-AF65-F5344CB8AC3E}">
        <p14:creationId xmlns:p14="http://schemas.microsoft.com/office/powerpoint/2010/main" val="34349496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view of the earth from space&#10;&#10;Description automatically generated with medium confidence">
            <a:extLst>
              <a:ext uri="{FF2B5EF4-FFF2-40B4-BE49-F238E27FC236}">
                <a16:creationId xmlns:a16="http://schemas.microsoft.com/office/drawing/2014/main" id="{DCEBE705-0BA8-4B92-B2DE-856804DC0095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3668980" cy="6858000"/>
          </a:xfrm>
        </p:spPr>
      </p:pic>
      <p:sp>
        <p:nvSpPr>
          <p:cNvPr id="59" name="Text Placeholder 9">
            <a:extLst>
              <a:ext uri="{FF2B5EF4-FFF2-40B4-BE49-F238E27FC236}">
                <a16:creationId xmlns:a16="http://schemas.microsoft.com/office/drawing/2014/main" id="{6AE5E8F8-68FF-FD4D-827D-361F4E09448B}"/>
              </a:ext>
            </a:extLst>
          </p:cNvPr>
          <p:cNvSpPr txBox="1">
            <a:spLocks/>
          </p:cNvSpPr>
          <p:nvPr/>
        </p:nvSpPr>
        <p:spPr>
          <a:xfrm>
            <a:off x="4905753" y="3653816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0" name="Text Placeholder 9">
            <a:extLst>
              <a:ext uri="{FF2B5EF4-FFF2-40B4-BE49-F238E27FC236}">
                <a16:creationId xmlns:a16="http://schemas.microsoft.com/office/drawing/2014/main" id="{CC11BD10-99DC-F546-8A57-BB44A2F8DDCB}"/>
              </a:ext>
            </a:extLst>
          </p:cNvPr>
          <p:cNvSpPr txBox="1">
            <a:spLocks/>
          </p:cNvSpPr>
          <p:nvPr/>
        </p:nvSpPr>
        <p:spPr>
          <a:xfrm>
            <a:off x="4013061" y="3653816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4" name="Text Placeholder 9">
            <a:extLst>
              <a:ext uri="{FF2B5EF4-FFF2-40B4-BE49-F238E27FC236}">
                <a16:creationId xmlns:a16="http://schemas.microsoft.com/office/drawing/2014/main" id="{2AC7E97F-80DC-9A49-9503-72C7B2F4ACDB}"/>
              </a:ext>
            </a:extLst>
          </p:cNvPr>
          <p:cNvSpPr txBox="1">
            <a:spLocks/>
          </p:cNvSpPr>
          <p:nvPr/>
        </p:nvSpPr>
        <p:spPr>
          <a:xfrm>
            <a:off x="4905753" y="4956214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ADF00F57-80B0-7542-B164-4BFAA8AA0B7B}"/>
              </a:ext>
            </a:extLst>
          </p:cNvPr>
          <p:cNvSpPr txBox="1">
            <a:spLocks/>
          </p:cNvSpPr>
          <p:nvPr/>
        </p:nvSpPr>
        <p:spPr>
          <a:xfrm>
            <a:off x="4013061" y="4956214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8" name="Text Placeholder 3">
            <a:extLst>
              <a:ext uri="{FF2B5EF4-FFF2-40B4-BE49-F238E27FC236}">
                <a16:creationId xmlns:a16="http://schemas.microsoft.com/office/drawing/2014/main" id="{122ADECA-187B-0E4B-AA65-6FD52034DF90}"/>
              </a:ext>
            </a:extLst>
          </p:cNvPr>
          <p:cNvSpPr txBox="1">
            <a:spLocks/>
          </p:cNvSpPr>
          <p:nvPr/>
        </p:nvSpPr>
        <p:spPr>
          <a:xfrm>
            <a:off x="5328811" y="3855906"/>
            <a:ext cx="2081600" cy="69320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GB" sz="1400" kern="0">
                <a:sym typeface="Arial"/>
              </a:rPr>
              <a:t>Reducing the target temperature of heating</a:t>
            </a:r>
          </a:p>
          <a:p>
            <a:pPr marL="12700" marR="5080" lv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GB" sz="1100" u="sng" kern="0">
                <a:sym typeface="Arial"/>
              </a:rPr>
              <a:t>(</a:t>
            </a:r>
            <a:r>
              <a:rPr lang="en-GB" sz="1100" b="1" u="sng">
                <a:sym typeface="Arial"/>
              </a:rPr>
              <a:t>+4pp </a:t>
            </a:r>
            <a:r>
              <a:rPr lang="en-GB" sz="1100" u="sng">
                <a:sym typeface="Arial"/>
              </a:rPr>
              <a:t>since last wave</a:t>
            </a:r>
            <a:r>
              <a:rPr lang="en-GB" sz="1100" u="sng" kern="0">
                <a:sym typeface="Arial"/>
              </a:rPr>
              <a:t>)</a:t>
            </a:r>
            <a:endParaRPr lang="en-US" sz="1100" u="sng" kern="0">
              <a:sym typeface="Arial"/>
            </a:endParaRP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E8D1B3ED-DB66-8742-9119-26E0F2694E5F}"/>
              </a:ext>
            </a:extLst>
          </p:cNvPr>
          <p:cNvSpPr txBox="1">
            <a:spLocks/>
          </p:cNvSpPr>
          <p:nvPr/>
        </p:nvSpPr>
        <p:spPr>
          <a:xfrm>
            <a:off x="4036170" y="3694388"/>
            <a:ext cx="1045578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39%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8A2916C9-555C-1A4B-AD30-D8F9EEBA3013}"/>
              </a:ext>
            </a:extLst>
          </p:cNvPr>
          <p:cNvSpPr txBox="1">
            <a:spLocks/>
          </p:cNvSpPr>
          <p:nvPr/>
        </p:nvSpPr>
        <p:spPr>
          <a:xfrm>
            <a:off x="4909318" y="2376942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2963C287-3E96-F64C-8FB1-238D03257371}"/>
              </a:ext>
            </a:extLst>
          </p:cNvPr>
          <p:cNvSpPr txBox="1">
            <a:spLocks/>
          </p:cNvSpPr>
          <p:nvPr/>
        </p:nvSpPr>
        <p:spPr>
          <a:xfrm>
            <a:off x="4016626" y="2376942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B7F74F1-727D-E541-AC98-3335F72BF6C1}"/>
              </a:ext>
            </a:extLst>
          </p:cNvPr>
          <p:cNvSpPr txBox="1">
            <a:spLocks/>
          </p:cNvSpPr>
          <p:nvPr/>
        </p:nvSpPr>
        <p:spPr>
          <a:xfrm>
            <a:off x="5313085" y="2576914"/>
            <a:ext cx="2027011" cy="82215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400">
                <a:solidFill>
                  <a:srgbClr val="000000"/>
                </a:solidFill>
                <a:sym typeface="Arial"/>
              </a:rPr>
              <a:t>Turning the lights off whenever possible</a:t>
            </a:r>
            <a:endParaRPr lang="en-GB" sz="1400" u="sng">
              <a:solidFill>
                <a:srgbClr val="000000"/>
              </a:solidFill>
              <a:sym typeface="Arial"/>
            </a:endParaRPr>
          </a:p>
          <a:p>
            <a:pPr marL="12700" marR="5080" lvl="0">
              <a:lnSpc>
                <a:spcPct val="100000"/>
              </a:lnSpc>
              <a:spcBef>
                <a:spcPts val="0"/>
              </a:spcBef>
              <a:buSzPts val="1800"/>
              <a:defRPr/>
            </a:pPr>
            <a:r>
              <a:rPr lang="en-GB" sz="1100" u="sng">
                <a:sym typeface="Arial"/>
              </a:rPr>
              <a:t>(</a:t>
            </a:r>
            <a:r>
              <a:rPr lang="en-GB" sz="1100" b="1" u="sng">
                <a:sym typeface="Arial"/>
              </a:rPr>
              <a:t>+5pp </a:t>
            </a:r>
            <a:r>
              <a:rPr lang="en-GB" sz="1100" u="sng">
                <a:sym typeface="Arial"/>
              </a:rPr>
              <a:t>since last wave)</a:t>
            </a:r>
            <a:endParaRPr lang="en-GB" sz="1100">
              <a:solidFill>
                <a:srgbClr val="000000"/>
              </a:solidFill>
              <a:sym typeface="Arial"/>
            </a:endParaRP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D99EA003-46DF-ED47-AE2B-B3D1070966F3}"/>
              </a:ext>
            </a:extLst>
          </p:cNvPr>
          <p:cNvSpPr txBox="1">
            <a:spLocks/>
          </p:cNvSpPr>
          <p:nvPr/>
        </p:nvSpPr>
        <p:spPr>
          <a:xfrm>
            <a:off x="3964000" y="2380728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63%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479E335-A82D-6C42-923D-ACD728A9CC4B}"/>
              </a:ext>
            </a:extLst>
          </p:cNvPr>
          <p:cNvSpPr txBox="1">
            <a:spLocks/>
          </p:cNvSpPr>
          <p:nvPr/>
        </p:nvSpPr>
        <p:spPr>
          <a:xfrm>
            <a:off x="8710460" y="3643114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89E7587B-68D8-334B-98E8-A28BE070503E}"/>
              </a:ext>
            </a:extLst>
          </p:cNvPr>
          <p:cNvSpPr txBox="1">
            <a:spLocks/>
          </p:cNvSpPr>
          <p:nvPr/>
        </p:nvSpPr>
        <p:spPr>
          <a:xfrm>
            <a:off x="7817768" y="3643114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2D2D88FF-D65E-A34C-A583-19B03AB98CA5}"/>
              </a:ext>
            </a:extLst>
          </p:cNvPr>
          <p:cNvSpPr txBox="1">
            <a:spLocks/>
          </p:cNvSpPr>
          <p:nvPr/>
        </p:nvSpPr>
        <p:spPr>
          <a:xfrm>
            <a:off x="5286831" y="5212515"/>
            <a:ext cx="1989649" cy="25267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GB" sz="1400" kern="0">
                <a:sym typeface="Arial"/>
              </a:rPr>
              <a:t>Programming laundry during low tariff hours</a:t>
            </a:r>
          </a:p>
          <a:p>
            <a:pPr marL="12700" marR="508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GB" sz="1100" u="sng" kern="0">
                <a:sym typeface="Arial"/>
              </a:rPr>
              <a:t>(no change since last wave)</a:t>
            </a:r>
            <a:endParaRPr lang="en-US" sz="1100" u="sng" kern="0">
              <a:sym typeface="Arial"/>
            </a:endParaRP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BC6AD40D-0A04-DA4D-AEBC-2BD0C909C06D}"/>
              </a:ext>
            </a:extLst>
          </p:cNvPr>
          <p:cNvSpPr txBox="1">
            <a:spLocks/>
          </p:cNvSpPr>
          <p:nvPr/>
        </p:nvSpPr>
        <p:spPr>
          <a:xfrm>
            <a:off x="3947086" y="4998155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26%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C6FB3AE7-2189-7548-9198-6F445E50A3A7}"/>
              </a:ext>
            </a:extLst>
          </p:cNvPr>
          <p:cNvSpPr txBox="1">
            <a:spLocks/>
          </p:cNvSpPr>
          <p:nvPr/>
        </p:nvSpPr>
        <p:spPr>
          <a:xfrm>
            <a:off x="8714025" y="2366240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FA138E1F-83A7-9646-8C1B-969D57D41312}"/>
              </a:ext>
            </a:extLst>
          </p:cNvPr>
          <p:cNvSpPr txBox="1">
            <a:spLocks/>
          </p:cNvSpPr>
          <p:nvPr/>
        </p:nvSpPr>
        <p:spPr>
          <a:xfrm>
            <a:off x="7821333" y="2366240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F40BBF3B-462E-A846-85B5-F018BAFD915C}"/>
              </a:ext>
            </a:extLst>
          </p:cNvPr>
          <p:cNvSpPr txBox="1">
            <a:spLocks/>
          </p:cNvSpPr>
          <p:nvPr/>
        </p:nvSpPr>
        <p:spPr>
          <a:xfrm>
            <a:off x="9060022" y="3763127"/>
            <a:ext cx="2103182" cy="79643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0"/>
              </a:spcBef>
              <a:buSzPts val="1800"/>
              <a:defRPr/>
            </a:pPr>
            <a:r>
              <a:rPr lang="en-GB" sz="1400">
                <a:sym typeface="Arial"/>
              </a:rPr>
              <a:t>Using eco/cold washes on washing machines or dishwashers</a:t>
            </a:r>
          </a:p>
          <a:p>
            <a:pPr marL="12700" marR="5080" lvl="0">
              <a:lnSpc>
                <a:spcPct val="100000"/>
              </a:lnSpc>
              <a:spcBef>
                <a:spcPts val="0"/>
              </a:spcBef>
              <a:buSzPts val="1800"/>
              <a:defRPr/>
            </a:pPr>
            <a:r>
              <a:rPr lang="en-GB" sz="1100" u="sng">
                <a:sym typeface="Arial"/>
              </a:rPr>
              <a:t>(</a:t>
            </a:r>
            <a:r>
              <a:rPr lang="en-GB" sz="1100" b="1" u="sng">
                <a:sym typeface="Arial"/>
              </a:rPr>
              <a:t>+3pp </a:t>
            </a:r>
            <a:r>
              <a:rPr lang="en-GB" sz="1100" u="sng">
                <a:sym typeface="Arial"/>
              </a:rPr>
              <a:t>since last wave)</a:t>
            </a:r>
            <a:endParaRPr lang="en-US" sz="1100" u="sng">
              <a:sym typeface="Arial"/>
            </a:endParaRP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E59DF349-5CDD-2545-8733-D8371CDF39B0}"/>
              </a:ext>
            </a:extLst>
          </p:cNvPr>
          <p:cNvSpPr txBox="1">
            <a:spLocks/>
          </p:cNvSpPr>
          <p:nvPr/>
        </p:nvSpPr>
        <p:spPr>
          <a:xfrm>
            <a:off x="7768064" y="3687794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32%</a:t>
            </a:r>
          </a:p>
        </p:txBody>
      </p:sp>
      <p:sp>
        <p:nvSpPr>
          <p:cNvPr id="58" name="Text Placeholder 9">
            <a:extLst>
              <a:ext uri="{FF2B5EF4-FFF2-40B4-BE49-F238E27FC236}">
                <a16:creationId xmlns:a16="http://schemas.microsoft.com/office/drawing/2014/main" id="{FB1B2ED3-8135-1741-9586-AD9FDFBE0397}"/>
              </a:ext>
            </a:extLst>
          </p:cNvPr>
          <p:cNvSpPr txBox="1">
            <a:spLocks/>
          </p:cNvSpPr>
          <p:nvPr/>
        </p:nvSpPr>
        <p:spPr>
          <a:xfrm>
            <a:off x="8700836" y="4956214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1" name="Text Placeholder 9">
            <a:extLst>
              <a:ext uri="{FF2B5EF4-FFF2-40B4-BE49-F238E27FC236}">
                <a16:creationId xmlns:a16="http://schemas.microsoft.com/office/drawing/2014/main" id="{305AA13D-5970-EC43-9369-DCF99D22EC7A}"/>
              </a:ext>
            </a:extLst>
          </p:cNvPr>
          <p:cNvSpPr txBox="1">
            <a:spLocks/>
          </p:cNvSpPr>
          <p:nvPr/>
        </p:nvSpPr>
        <p:spPr>
          <a:xfrm>
            <a:off x="7808144" y="4956214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2" name="Text Placeholder 3">
            <a:extLst>
              <a:ext uri="{FF2B5EF4-FFF2-40B4-BE49-F238E27FC236}">
                <a16:creationId xmlns:a16="http://schemas.microsoft.com/office/drawing/2014/main" id="{B4D7F88D-9028-3D49-A735-F491D4524815}"/>
              </a:ext>
            </a:extLst>
          </p:cNvPr>
          <p:cNvSpPr txBox="1">
            <a:spLocks/>
          </p:cNvSpPr>
          <p:nvPr/>
        </p:nvSpPr>
        <p:spPr>
          <a:xfrm>
            <a:off x="9060022" y="5084682"/>
            <a:ext cx="2103182" cy="90084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GB" sz="1400" kern="0">
                <a:sym typeface="Arial"/>
              </a:rPr>
              <a:t>Investing in smart solutions to reduce energy waste</a:t>
            </a:r>
          </a:p>
          <a:p>
            <a:pPr marL="12700" marR="5080" lv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GB" sz="1100" u="sng" kern="0">
                <a:sym typeface="Arial"/>
              </a:rPr>
              <a:t>(</a:t>
            </a:r>
            <a:r>
              <a:rPr lang="en-GB" sz="1100" u="sng">
                <a:sym typeface="Arial"/>
              </a:rPr>
              <a:t>+1pp since last wave</a:t>
            </a:r>
            <a:r>
              <a:rPr lang="en-GB" sz="1100" u="sng" kern="0">
                <a:sym typeface="Arial"/>
              </a:rPr>
              <a:t>)</a:t>
            </a:r>
            <a:endParaRPr lang="en-US" sz="1100" u="sng" kern="0">
              <a:sym typeface="Arial"/>
            </a:endParaRPr>
          </a:p>
        </p:txBody>
      </p:sp>
      <p:sp>
        <p:nvSpPr>
          <p:cNvPr id="66" name="Text Placeholder 8">
            <a:extLst>
              <a:ext uri="{FF2B5EF4-FFF2-40B4-BE49-F238E27FC236}">
                <a16:creationId xmlns:a16="http://schemas.microsoft.com/office/drawing/2014/main" id="{1AE63FE0-33EF-664C-AEE0-0124FE06F708}"/>
              </a:ext>
            </a:extLst>
          </p:cNvPr>
          <p:cNvSpPr txBox="1">
            <a:spLocks/>
          </p:cNvSpPr>
          <p:nvPr/>
        </p:nvSpPr>
        <p:spPr>
          <a:xfrm>
            <a:off x="7768064" y="4950018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25%</a:t>
            </a:r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D99A3C0E-B2D1-4D13-AF58-7394FBD2BBAB}"/>
              </a:ext>
            </a:extLst>
          </p:cNvPr>
          <p:cNvSpPr txBox="1">
            <a:spLocks/>
          </p:cNvSpPr>
          <p:nvPr/>
        </p:nvSpPr>
        <p:spPr>
          <a:xfrm>
            <a:off x="7694299" y="3510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COST OF LIVING</a:t>
            </a:r>
          </a:p>
        </p:txBody>
      </p:sp>
      <p:sp>
        <p:nvSpPr>
          <p:cNvPr id="45" name="Text Placeholder 4">
            <a:extLst>
              <a:ext uri="{FF2B5EF4-FFF2-40B4-BE49-F238E27FC236}">
                <a16:creationId xmlns:a16="http://schemas.microsoft.com/office/drawing/2014/main" id="{3CD7DBE0-ADE6-4691-AF74-C3B63AB6590B}"/>
              </a:ext>
            </a:extLst>
          </p:cNvPr>
          <p:cNvSpPr txBox="1">
            <a:spLocks/>
          </p:cNvSpPr>
          <p:nvPr/>
        </p:nvSpPr>
        <p:spPr>
          <a:xfrm>
            <a:off x="3929668" y="728069"/>
            <a:ext cx="8239552" cy="628418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kumimoji="0" lang="en-US" sz="36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dk2"/>
              </a:buClr>
              <a:buSzPts val="4000"/>
            </a:pPr>
            <a:r>
              <a:rPr lang="en-US" sz="2800">
                <a:solidFill>
                  <a:schemeClr val="tx1"/>
                </a:solidFill>
              </a:rPr>
              <a:t>Consumers plan to save money by reducing energy and water usage in the coming months</a:t>
            </a:r>
          </a:p>
        </p:txBody>
      </p:sp>
      <p:sp>
        <p:nvSpPr>
          <p:cNvPr id="63" name="Text Placeholder 3">
            <a:extLst>
              <a:ext uri="{FF2B5EF4-FFF2-40B4-BE49-F238E27FC236}">
                <a16:creationId xmlns:a16="http://schemas.microsoft.com/office/drawing/2014/main" id="{2A63D60F-0DB4-6347-8A63-89F0DC1794C2}"/>
              </a:ext>
            </a:extLst>
          </p:cNvPr>
          <p:cNvSpPr txBox="1">
            <a:spLocks/>
          </p:cNvSpPr>
          <p:nvPr/>
        </p:nvSpPr>
        <p:spPr>
          <a:xfrm>
            <a:off x="9156635" y="2576682"/>
            <a:ext cx="2180134" cy="60299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GB" sz="1400" kern="0">
                <a:sym typeface="Arial"/>
              </a:rPr>
              <a:t>Taking shorter showers to reduce water usage</a:t>
            </a:r>
          </a:p>
          <a:p>
            <a:pPr marL="12700" marR="5080" lv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GB" sz="1100" u="sng" kern="0">
                <a:sym typeface="Arial"/>
              </a:rPr>
              <a:t>(no change since last wave)</a:t>
            </a:r>
            <a:endParaRPr lang="en-US" sz="1100" u="sng" kern="0">
              <a:sym typeface="Arial"/>
            </a:endParaRPr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E3F067B5-BF74-7843-8123-16D5D02BB61C}"/>
              </a:ext>
            </a:extLst>
          </p:cNvPr>
          <p:cNvSpPr txBox="1">
            <a:spLocks/>
          </p:cNvSpPr>
          <p:nvPr/>
        </p:nvSpPr>
        <p:spPr>
          <a:xfrm>
            <a:off x="7828739" y="2354355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41%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457EDBFC-94A7-932F-A2AE-39EFFFFFB35C}"/>
              </a:ext>
            </a:extLst>
          </p:cNvPr>
          <p:cNvPicPr preferRelativeResize="0"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43666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D5D0D-7C38-094B-B9BB-4EDF332B65D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803437" y="6437626"/>
            <a:ext cx="411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all" spc="20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- Presentation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620D5E-C5B6-7F40-A0AF-CC7374F43990}"/>
              </a:ext>
            </a:extLst>
          </p:cNvPr>
          <p:cNvSpPr/>
          <p:nvPr/>
        </p:nvSpPr>
        <p:spPr>
          <a:xfrm>
            <a:off x="0" y="0"/>
            <a:ext cx="16139885" cy="6858000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B0F1969-509E-2C4F-8D25-A629B1459F14}"/>
              </a:ext>
            </a:extLst>
          </p:cNvPr>
          <p:cNvSpPr txBox="1">
            <a:spLocks/>
          </p:cNvSpPr>
          <p:nvPr/>
        </p:nvSpPr>
        <p:spPr>
          <a:xfrm>
            <a:off x="889401" y="3707723"/>
            <a:ext cx="5745079" cy="14390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2800" b="0" i="1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“I am putting off </a:t>
            </a:r>
            <a:r>
              <a:rPr kumimoji="0" lang="en-GB" sz="2800" b="1" i="1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big life expenditures </a:t>
            </a:r>
            <a:r>
              <a:rPr kumimoji="0" lang="en-GB" sz="2800" b="0" i="1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until the economic / financial climate is more stable.”</a:t>
            </a:r>
            <a:endParaRPr kumimoji="0" lang="en-US" sz="2800" b="0" i="1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26">
            <a:extLst>
              <a:ext uri="{FF2B5EF4-FFF2-40B4-BE49-F238E27FC236}">
                <a16:creationId xmlns:a16="http://schemas.microsoft.com/office/drawing/2014/main" id="{4294567C-8FE9-A340-B5DB-3ADC49B4413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92582" y="1268925"/>
            <a:ext cx="3026382" cy="1351594"/>
          </a:xfrm>
        </p:spPr>
        <p:txBody>
          <a:bodyPr/>
          <a:lstStyle/>
          <a:p>
            <a:pPr marL="0" indent="0">
              <a:buNone/>
            </a:pPr>
            <a:r>
              <a:rPr lang="en-US" sz="9600" b="1">
                <a:solidFill>
                  <a:schemeClr val="bg2"/>
                </a:solidFill>
              </a:rPr>
              <a:t>60%</a:t>
            </a:r>
          </a:p>
        </p:txBody>
      </p:sp>
      <p:sp>
        <p:nvSpPr>
          <p:cNvPr id="5" name="Text Placeholder 27">
            <a:extLst>
              <a:ext uri="{FF2B5EF4-FFF2-40B4-BE49-F238E27FC236}">
                <a16:creationId xmlns:a16="http://schemas.microsoft.com/office/drawing/2014/main" id="{AD599CF4-ADB1-5B44-BA33-415DF90BAF54}"/>
              </a:ext>
            </a:extLst>
          </p:cNvPr>
          <p:cNvSpPr txBox="1">
            <a:spLocks/>
          </p:cNvSpPr>
          <p:nvPr/>
        </p:nvSpPr>
        <p:spPr>
          <a:xfrm>
            <a:off x="792582" y="2620519"/>
            <a:ext cx="4995269" cy="6363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4000"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Of global consumers agree that now </a:t>
            </a:r>
            <a:r>
              <a:rPr lang="en-GB" sz="1800" kern="0">
                <a:solidFill>
                  <a:srgbClr val="FFFFFF"/>
                </a:solidFill>
              </a:rPr>
              <a:t>is not the time to spend on big-ticket items</a:t>
            </a: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C820D3-8A85-1945-AF97-3034CADEEBD5}"/>
              </a:ext>
            </a:extLst>
          </p:cNvPr>
          <p:cNvCxnSpPr>
            <a:cxnSpLocks/>
          </p:cNvCxnSpPr>
          <p:nvPr/>
        </p:nvCxnSpPr>
        <p:spPr>
          <a:xfrm>
            <a:off x="889401" y="3487236"/>
            <a:ext cx="47276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447393A9-8210-16F0-1F98-94AE69F87587}"/>
              </a:ext>
            </a:extLst>
          </p:cNvPr>
          <p:cNvSpPr txBox="1">
            <a:spLocks/>
          </p:cNvSpPr>
          <p:nvPr/>
        </p:nvSpPr>
        <p:spPr>
          <a:xfrm>
            <a:off x="8590149" y="2722668"/>
            <a:ext cx="2596406" cy="32146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800">
                <a:solidFill>
                  <a:schemeClr val="bg1"/>
                </a:solidFill>
                <a:ea typeface="Arial"/>
                <a:sym typeface="Arial"/>
              </a:rPr>
              <a:t>In the Americas, driven by Brazil (72%)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FC6B9E-51AF-CD48-3DDC-2AD0EC3D2BF5}"/>
              </a:ext>
            </a:extLst>
          </p:cNvPr>
          <p:cNvSpPr/>
          <p:nvPr/>
        </p:nvSpPr>
        <p:spPr>
          <a:xfrm>
            <a:off x="7244398" y="2525839"/>
            <a:ext cx="11993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</a:rPr>
              <a:t>63%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CE5E025C-D29D-DEAC-72A6-725386AEB721}"/>
              </a:ext>
            </a:extLst>
          </p:cNvPr>
          <p:cNvSpPr txBox="1">
            <a:spLocks/>
          </p:cNvSpPr>
          <p:nvPr/>
        </p:nvSpPr>
        <p:spPr>
          <a:xfrm>
            <a:off x="8590149" y="4027609"/>
            <a:ext cx="2372018" cy="25726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800">
                <a:solidFill>
                  <a:schemeClr val="bg1"/>
                </a:solidFill>
                <a:ea typeface="Arial"/>
                <a:sym typeface="Arial"/>
              </a:rPr>
              <a:t>In Europe, APAC, and MENA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C4EF51C-61F5-1AE4-BFB1-3BB718C6E546}"/>
              </a:ext>
            </a:extLst>
          </p:cNvPr>
          <p:cNvSpPr/>
          <p:nvPr/>
        </p:nvSpPr>
        <p:spPr>
          <a:xfrm>
            <a:off x="7246153" y="3777978"/>
            <a:ext cx="11993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</a:rPr>
              <a:t>59%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BDF6BA0A-7B4C-B826-0969-EA1698C91416}"/>
              </a:ext>
            </a:extLst>
          </p:cNvPr>
          <p:cNvPicPr preferRelativeResize="0"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ACAEDC8-6433-6944-DF19-E68E2924B9AA}"/>
              </a:ext>
            </a:extLst>
          </p:cNvPr>
          <p:cNvSpPr txBox="1">
            <a:spLocks/>
          </p:cNvSpPr>
          <p:nvPr/>
        </p:nvSpPr>
        <p:spPr>
          <a:xfrm>
            <a:off x="8577448" y="5107109"/>
            <a:ext cx="3055751" cy="37929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800">
                <a:solidFill>
                  <a:schemeClr val="bg1"/>
                </a:solidFill>
                <a:ea typeface="Arial"/>
                <a:sym typeface="Arial"/>
              </a:rPr>
              <a:t>In the UK </a:t>
            </a:r>
            <a:r>
              <a:rPr lang="en-US" sz="1400">
                <a:solidFill>
                  <a:schemeClr val="bg1"/>
                </a:solidFill>
                <a:ea typeface="Arial"/>
                <a:sym typeface="Arial"/>
              </a:rPr>
              <a:t>(-3pp since last wave)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C4A93D-A8C9-6CF7-9BA1-4A17018CB345}"/>
              </a:ext>
            </a:extLst>
          </p:cNvPr>
          <p:cNvSpPr/>
          <p:nvPr/>
        </p:nvSpPr>
        <p:spPr>
          <a:xfrm>
            <a:off x="7233453" y="4857478"/>
            <a:ext cx="11993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</a:rPr>
              <a:t>62%</a:t>
            </a:r>
          </a:p>
        </p:txBody>
      </p:sp>
    </p:spTree>
    <p:extLst>
      <p:ext uri="{BB962C8B-B14F-4D97-AF65-F5344CB8AC3E}">
        <p14:creationId xmlns:p14="http://schemas.microsoft.com/office/powerpoint/2010/main" val="28424667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2D88148-C783-98BA-D1DF-E64F39BAADF5}"/>
              </a:ext>
            </a:extLst>
          </p:cNvPr>
          <p:cNvSpPr/>
          <p:nvPr/>
        </p:nvSpPr>
        <p:spPr>
          <a:xfrm>
            <a:off x="5797899" y="0"/>
            <a:ext cx="63941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3D34E994-2FFA-2B4D-A1CF-F591C631127D}"/>
              </a:ext>
            </a:extLst>
          </p:cNvPr>
          <p:cNvSpPr txBox="1"/>
          <p:nvPr/>
        </p:nvSpPr>
        <p:spPr>
          <a:xfrm>
            <a:off x="6215853" y="1845929"/>
            <a:ext cx="4305951" cy="622606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r>
              <a:rPr lang="en-GB" sz="1400" b="1">
                <a:latin typeface="Century Gothic" panose="020B0502020202020204" pitchFamily="34" charset="0"/>
              </a:rPr>
              <a:t>Top areas consumers expect to spend </a:t>
            </a:r>
            <a:r>
              <a:rPr lang="en-GB" sz="1400" b="1" u="sng">
                <a:latin typeface="Century Gothic" panose="020B0502020202020204" pitchFamily="34" charset="0"/>
              </a:rPr>
              <a:t>less</a:t>
            </a:r>
            <a:r>
              <a:rPr lang="en-GB" sz="1400" b="1">
                <a:latin typeface="Century Gothic" panose="020B0502020202020204" pitchFamily="34" charset="0"/>
              </a:rPr>
              <a:t> on over next 3 months</a:t>
            </a:r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6F11AAA9-49FE-0D4D-B404-F6B4F4059394}"/>
              </a:ext>
            </a:extLst>
          </p:cNvPr>
          <p:cNvSpPr txBox="1">
            <a:spLocks/>
          </p:cNvSpPr>
          <p:nvPr/>
        </p:nvSpPr>
        <p:spPr>
          <a:xfrm>
            <a:off x="478652" y="888610"/>
            <a:ext cx="3606650" cy="13463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600" b="1">
                <a:solidFill>
                  <a:schemeClr val="bg1"/>
                </a:solidFill>
              </a:rPr>
              <a:t>40%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3EB62165-5502-4727-B976-77EA97D6B8A9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COST OF LIVING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4A6B6FF-62FC-412F-F7C6-0E7F9FD1343B}"/>
              </a:ext>
            </a:extLst>
          </p:cNvPr>
          <p:cNvSpPr txBox="1">
            <a:spLocks/>
          </p:cNvSpPr>
          <p:nvPr/>
        </p:nvSpPr>
        <p:spPr>
          <a:xfrm>
            <a:off x="478652" y="3899510"/>
            <a:ext cx="4847098" cy="130563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600">
                <a:solidFill>
                  <a:schemeClr val="bg1"/>
                </a:solidFill>
                <a:ea typeface="Arial"/>
                <a:sym typeface="Arial"/>
              </a:rPr>
              <a:t>Beyond eating/drinking out, clothes, holidays and electricals also appear to be hard-hit as the cost-of-living crisis continues </a:t>
            </a: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478652" y="2468535"/>
            <a:ext cx="4847098" cy="1197448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100"/>
              </a:spcBef>
              <a:buSzPts val="4200"/>
            </a:pPr>
            <a:r>
              <a:rPr lang="en-US" sz="2800" b="0">
                <a:solidFill>
                  <a:schemeClr val="bg1"/>
                </a:solidFill>
                <a:latin typeface="Century Gothic" panose="020B0502020202020204" pitchFamily="34" charset="0"/>
              </a:rPr>
              <a:t>of global consumers expect to spend less on eating out over the next few months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BBF1177-A7D3-2E61-4AC1-6327DD289A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8116146"/>
              </p:ext>
            </p:extLst>
          </p:nvPr>
        </p:nvGraphicFramePr>
        <p:xfrm>
          <a:off x="5897422" y="2582288"/>
          <a:ext cx="6154878" cy="3755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179594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620D5E-C5B6-7F40-A0AF-CC7374F43990}"/>
              </a:ext>
            </a:extLst>
          </p:cNvPr>
          <p:cNvSpPr/>
          <p:nvPr/>
        </p:nvSpPr>
        <p:spPr>
          <a:xfrm>
            <a:off x="0" y="0"/>
            <a:ext cx="12575969" cy="6858000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1B91CF-0E12-34D4-2208-FA94FCE98931}"/>
              </a:ext>
            </a:extLst>
          </p:cNvPr>
          <p:cNvSpPr/>
          <p:nvPr/>
        </p:nvSpPr>
        <p:spPr>
          <a:xfrm>
            <a:off x="7340600" y="1955800"/>
            <a:ext cx="4584700" cy="3670300"/>
          </a:xfrm>
          <a:prstGeom prst="roundRect">
            <a:avLst>
              <a:gd name="adj" fmla="val 790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B0F1969-509E-2C4F-8D25-A629B1459F14}"/>
              </a:ext>
            </a:extLst>
          </p:cNvPr>
          <p:cNvSpPr txBox="1">
            <a:spLocks/>
          </p:cNvSpPr>
          <p:nvPr/>
        </p:nvSpPr>
        <p:spPr>
          <a:xfrm>
            <a:off x="769949" y="3225800"/>
            <a:ext cx="6138851" cy="14390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pPr>
            <a:r>
              <a:rPr lang="en-GB" sz="28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Of global consumers are experiencing price increases in </a:t>
            </a:r>
            <a:r>
              <a:rPr lang="en-GB" sz="2800" b="1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fresh food</a:t>
            </a:r>
          </a:p>
        </p:txBody>
      </p:sp>
      <p:sp>
        <p:nvSpPr>
          <p:cNvPr id="4" name="Text Placeholder 26">
            <a:extLst>
              <a:ext uri="{FF2B5EF4-FFF2-40B4-BE49-F238E27FC236}">
                <a16:creationId xmlns:a16="http://schemas.microsoft.com/office/drawing/2014/main" id="{4294567C-8FE9-A340-B5DB-3ADC49B4413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69949" y="1988429"/>
            <a:ext cx="3026382" cy="760005"/>
          </a:xfrm>
        </p:spPr>
        <p:txBody>
          <a:bodyPr/>
          <a:lstStyle/>
          <a:p>
            <a:pPr marL="0" indent="0">
              <a:buNone/>
            </a:pPr>
            <a:r>
              <a:rPr lang="en-US" sz="9600" b="1">
                <a:solidFill>
                  <a:schemeClr val="bg2"/>
                </a:solidFill>
              </a:rPr>
              <a:t>84%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14B1AD5-0648-1840-A9BE-0BF78271AB12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COST OF LIVING</a:t>
            </a:r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12B0EC90-4F9D-FDEB-6B05-252E4F5EBF0D}"/>
              </a:ext>
            </a:extLst>
          </p:cNvPr>
          <p:cNvSpPr txBox="1">
            <a:spLocks/>
          </p:cNvSpPr>
          <p:nvPr/>
        </p:nvSpPr>
        <p:spPr>
          <a:xfrm>
            <a:off x="2165723" y="4823409"/>
            <a:ext cx="2916146" cy="25267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200">
                <a:solidFill>
                  <a:schemeClr val="bg1"/>
                </a:solidFill>
                <a:ea typeface="Arial"/>
                <a:sym typeface="Arial"/>
              </a:rPr>
              <a:t>In Wave 20</a:t>
            </a:r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B7E3CFE-6B20-82B8-2591-4D3EBAE248F9}"/>
              </a:ext>
            </a:extLst>
          </p:cNvPr>
          <p:cNvSpPr/>
          <p:nvPr/>
        </p:nvSpPr>
        <p:spPr>
          <a:xfrm>
            <a:off x="754226" y="4737525"/>
            <a:ext cx="7003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WAS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B9F635B-73CF-BEF2-97B1-6449B79AC744}"/>
              </a:ext>
            </a:extLst>
          </p:cNvPr>
          <p:cNvSpPr/>
          <p:nvPr/>
        </p:nvSpPr>
        <p:spPr>
          <a:xfrm>
            <a:off x="1370312" y="4649050"/>
            <a:ext cx="795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81%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D252D56-9AB3-77C6-FF02-9C476B99B0CB}"/>
              </a:ext>
            </a:extLst>
          </p:cNvPr>
          <p:cNvCxnSpPr>
            <a:cxnSpLocks/>
          </p:cNvCxnSpPr>
          <p:nvPr/>
        </p:nvCxnSpPr>
        <p:spPr>
          <a:xfrm>
            <a:off x="816000" y="4520390"/>
            <a:ext cx="4844571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oogle Shape;483;p43">
            <a:extLst>
              <a:ext uri="{FF2B5EF4-FFF2-40B4-BE49-F238E27FC236}">
                <a16:creationId xmlns:a16="http://schemas.microsoft.com/office/drawing/2014/main" id="{02DF8E4F-854F-2BA2-01F0-2B7A56281BA3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B900E33-E814-E2BB-5BD3-0DA2438310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4690051"/>
              </p:ext>
            </p:extLst>
          </p:nvPr>
        </p:nvGraphicFramePr>
        <p:xfrm>
          <a:off x="7340600" y="2066542"/>
          <a:ext cx="4419600" cy="3826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670106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1">
            <a:extLst>
              <a:ext uri="{FF2B5EF4-FFF2-40B4-BE49-F238E27FC236}">
                <a16:creationId xmlns:a16="http://schemas.microsoft.com/office/drawing/2014/main" id="{657287E4-D937-594D-A6FA-8F5F15E7F3B9}"/>
              </a:ext>
            </a:extLst>
          </p:cNvPr>
          <p:cNvSpPr txBox="1"/>
          <p:nvPr/>
        </p:nvSpPr>
        <p:spPr>
          <a:xfrm>
            <a:off x="693448" y="1962655"/>
            <a:ext cx="6680499" cy="437940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R="5080" lvl="0">
              <a:spcAft>
                <a:spcPts val="1000"/>
              </a:spcAft>
              <a:buClr>
                <a:srgbClr val="C00000"/>
              </a:buClr>
              <a:defRPr/>
            </a:pPr>
            <a:r>
              <a:rPr lang="en-US" sz="1600" b="1" u="sng" spc="-30">
                <a:solidFill>
                  <a:srgbClr val="0000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Red meat replacement</a:t>
            </a:r>
          </a:p>
        </p:txBody>
      </p:sp>
      <p:graphicFrame>
        <p:nvGraphicFramePr>
          <p:cNvPr id="7" name="Google Shape;805;p117">
            <a:extLst>
              <a:ext uri="{FF2B5EF4-FFF2-40B4-BE49-F238E27FC236}">
                <a16:creationId xmlns:a16="http://schemas.microsoft.com/office/drawing/2014/main" id="{81B82723-01F4-854B-A601-AF958FA4AB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2807759"/>
              </p:ext>
            </p:extLst>
          </p:nvPr>
        </p:nvGraphicFramePr>
        <p:xfrm>
          <a:off x="-3491444" y="2318103"/>
          <a:ext cx="14524727" cy="3441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2" name="Text Placeholder 27">
            <a:extLst>
              <a:ext uri="{FF2B5EF4-FFF2-40B4-BE49-F238E27FC236}">
                <a16:creationId xmlns:a16="http://schemas.microsoft.com/office/drawing/2014/main" id="{84FE7521-C510-468D-91F4-9DAF6E292BC6}"/>
              </a:ext>
            </a:extLst>
          </p:cNvPr>
          <p:cNvSpPr txBox="1">
            <a:spLocks/>
          </p:cNvSpPr>
          <p:nvPr/>
        </p:nvSpPr>
        <p:spPr>
          <a:xfrm>
            <a:off x="630464" y="473567"/>
            <a:ext cx="9940554" cy="1571579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6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buClr>
                <a:srgbClr val="000000"/>
              </a:buClr>
              <a:buSzPts val="1800"/>
              <a:defRPr/>
            </a:pPr>
            <a:r>
              <a:rPr lang="en-GB" sz="3200" kern="0">
                <a:sym typeface="Arial"/>
              </a:rPr>
              <a:t>Price increases on red meat are driving consumers to substitute with </a:t>
            </a:r>
            <a:r>
              <a:rPr lang="en-GB" sz="3200" b="1" kern="0">
                <a:sym typeface="Arial"/>
              </a:rPr>
              <a:t>white meat, eggs, and fish</a:t>
            </a:r>
          </a:p>
          <a:p>
            <a:endParaRPr lang="en-GB" sz="3200" b="1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6185A19-66E3-4ED4-A930-18D7A0E700BF}"/>
              </a:ext>
            </a:extLst>
          </p:cNvPr>
          <p:cNvSpPr txBox="1">
            <a:spLocks/>
          </p:cNvSpPr>
          <p:nvPr/>
        </p:nvSpPr>
        <p:spPr>
          <a:xfrm>
            <a:off x="7694299" y="3510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COST OF LIVING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BF73758-5691-4574-6C8B-31C46F77ADB2}"/>
              </a:ext>
            </a:extLst>
          </p:cNvPr>
          <p:cNvSpPr txBox="1">
            <a:spLocks/>
          </p:cNvSpPr>
          <p:nvPr/>
        </p:nvSpPr>
        <p:spPr>
          <a:xfrm>
            <a:off x="9849933" y="5016538"/>
            <a:ext cx="2567303" cy="59717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en-GB" sz="1200" b="1" spc="-5">
                <a:solidFill>
                  <a:schemeClr val="tx1"/>
                </a:solidFill>
              </a:rPr>
              <a:t>44% </a:t>
            </a:r>
            <a:r>
              <a:rPr lang="en-GB" sz="1200" spc="-5">
                <a:solidFill>
                  <a:schemeClr val="tx1"/>
                </a:solidFill>
              </a:rPr>
              <a:t>in Japan, New Zealand</a:t>
            </a:r>
          </a:p>
        </p:txBody>
      </p:sp>
      <p:pic>
        <p:nvPicPr>
          <p:cNvPr id="12" name="Graphic 11" descr="Arrow Right with solid fill">
            <a:extLst>
              <a:ext uri="{FF2B5EF4-FFF2-40B4-BE49-F238E27FC236}">
                <a16:creationId xmlns:a16="http://schemas.microsoft.com/office/drawing/2014/main" id="{02668FAC-7F96-55CD-D519-7A43CA1A8D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38011" y="514528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827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356F26-A1C9-4287-A0B3-B373B450EB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22732" y="770581"/>
            <a:ext cx="7349666" cy="628418"/>
          </a:xfrm>
        </p:spPr>
        <p:txBody>
          <a:bodyPr/>
          <a:lstStyle/>
          <a:p>
            <a:pPr>
              <a:buClr>
                <a:schemeClr val="dk2"/>
              </a:buClr>
              <a:buSzPts val="4000"/>
            </a:pPr>
            <a:r>
              <a:rPr lang="en-US" sz="2400">
                <a:solidFill>
                  <a:schemeClr val="tx1"/>
                </a:solidFill>
              </a:rPr>
              <a:t>In order to manage cost-of-living increases over the next three months, consumers are most likely to cut back on non-essential items</a:t>
            </a:r>
          </a:p>
        </p:txBody>
      </p:sp>
      <p:sp>
        <p:nvSpPr>
          <p:cNvPr id="59" name="Text Placeholder 9">
            <a:extLst>
              <a:ext uri="{FF2B5EF4-FFF2-40B4-BE49-F238E27FC236}">
                <a16:creationId xmlns:a16="http://schemas.microsoft.com/office/drawing/2014/main" id="{6AE5E8F8-68FF-FD4D-827D-361F4E09448B}"/>
              </a:ext>
            </a:extLst>
          </p:cNvPr>
          <p:cNvSpPr txBox="1">
            <a:spLocks/>
          </p:cNvSpPr>
          <p:nvPr/>
        </p:nvSpPr>
        <p:spPr>
          <a:xfrm>
            <a:off x="4929424" y="4838644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0" name="Text Placeholder 9">
            <a:extLst>
              <a:ext uri="{FF2B5EF4-FFF2-40B4-BE49-F238E27FC236}">
                <a16:creationId xmlns:a16="http://schemas.microsoft.com/office/drawing/2014/main" id="{CC11BD10-99DC-F546-8A57-BB44A2F8DDCB}"/>
              </a:ext>
            </a:extLst>
          </p:cNvPr>
          <p:cNvSpPr txBox="1">
            <a:spLocks/>
          </p:cNvSpPr>
          <p:nvPr/>
        </p:nvSpPr>
        <p:spPr>
          <a:xfrm>
            <a:off x="4036732" y="4838644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3" name="Text Placeholder 3">
            <a:extLst>
              <a:ext uri="{FF2B5EF4-FFF2-40B4-BE49-F238E27FC236}">
                <a16:creationId xmlns:a16="http://schemas.microsoft.com/office/drawing/2014/main" id="{2A63D60F-0DB4-6347-8A63-89F0DC1794C2}"/>
              </a:ext>
            </a:extLst>
          </p:cNvPr>
          <p:cNvSpPr txBox="1">
            <a:spLocks/>
          </p:cNvSpPr>
          <p:nvPr/>
        </p:nvSpPr>
        <p:spPr>
          <a:xfrm>
            <a:off x="5292639" y="5165018"/>
            <a:ext cx="2100114" cy="36422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400">
                <a:sym typeface="Arial"/>
              </a:rPr>
              <a:t>Buy own-label products</a:t>
            </a:r>
          </a:p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100" u="sng">
                <a:sym typeface="Arial"/>
              </a:rPr>
              <a:t>(no change since last wave)</a:t>
            </a:r>
            <a:endParaRPr lang="en-US" sz="1100" u="sng">
              <a:sym typeface="Arial"/>
            </a:endParaRPr>
          </a:p>
        </p:txBody>
      </p:sp>
      <p:sp>
        <p:nvSpPr>
          <p:cNvPr id="64" name="Text Placeholder 9">
            <a:extLst>
              <a:ext uri="{FF2B5EF4-FFF2-40B4-BE49-F238E27FC236}">
                <a16:creationId xmlns:a16="http://schemas.microsoft.com/office/drawing/2014/main" id="{2AC7E97F-80DC-9A49-9503-72C7B2F4ACDB}"/>
              </a:ext>
            </a:extLst>
          </p:cNvPr>
          <p:cNvSpPr txBox="1">
            <a:spLocks/>
          </p:cNvSpPr>
          <p:nvPr/>
        </p:nvSpPr>
        <p:spPr>
          <a:xfrm>
            <a:off x="8831589" y="2249976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ADF00F57-80B0-7542-B164-4BFAA8AA0B7B}"/>
              </a:ext>
            </a:extLst>
          </p:cNvPr>
          <p:cNvSpPr txBox="1">
            <a:spLocks/>
          </p:cNvSpPr>
          <p:nvPr/>
        </p:nvSpPr>
        <p:spPr>
          <a:xfrm>
            <a:off x="7938897" y="2249976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8" name="Text Placeholder 3">
            <a:extLst>
              <a:ext uri="{FF2B5EF4-FFF2-40B4-BE49-F238E27FC236}">
                <a16:creationId xmlns:a16="http://schemas.microsoft.com/office/drawing/2014/main" id="{122ADECA-187B-0E4B-AA65-6FD52034DF90}"/>
              </a:ext>
            </a:extLst>
          </p:cNvPr>
          <p:cNvSpPr txBox="1">
            <a:spLocks/>
          </p:cNvSpPr>
          <p:nvPr/>
        </p:nvSpPr>
        <p:spPr>
          <a:xfrm>
            <a:off x="9195883" y="2437277"/>
            <a:ext cx="2205845" cy="57656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400">
                <a:sym typeface="Arial"/>
              </a:rPr>
              <a:t>Compare prices</a:t>
            </a:r>
          </a:p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400">
                <a:sym typeface="Arial"/>
              </a:rPr>
              <a:t>(online or offline)</a:t>
            </a:r>
          </a:p>
          <a:p>
            <a:pPr marL="12700" marR="508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100" u="sng">
                <a:sym typeface="Arial"/>
              </a:rPr>
              <a:t>(</a:t>
            </a:r>
            <a:r>
              <a:rPr lang="en-GB" sz="1100" b="1" u="sng">
                <a:sym typeface="Arial"/>
              </a:rPr>
              <a:t>+6pp </a:t>
            </a:r>
            <a:r>
              <a:rPr lang="en-GB" sz="1100" u="sng">
                <a:sym typeface="Arial"/>
              </a:rPr>
              <a:t>since last wave</a:t>
            </a:r>
            <a:r>
              <a:rPr lang="en-GB" sz="1400" u="sng">
                <a:sym typeface="Arial"/>
              </a:rPr>
              <a:t>)</a:t>
            </a:r>
            <a:endParaRPr lang="en-US" sz="1400" u="sng">
              <a:sym typeface="Arial"/>
            </a:endParaRPr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E3F067B5-BF74-7843-8123-16D5D02BB61C}"/>
              </a:ext>
            </a:extLst>
          </p:cNvPr>
          <p:cNvSpPr txBox="1">
            <a:spLocks/>
          </p:cNvSpPr>
          <p:nvPr/>
        </p:nvSpPr>
        <p:spPr>
          <a:xfrm>
            <a:off x="3996652" y="4832448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27%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E8D1B3ED-DB66-8742-9119-26E0F2694E5F}"/>
              </a:ext>
            </a:extLst>
          </p:cNvPr>
          <p:cNvSpPr txBox="1">
            <a:spLocks/>
          </p:cNvSpPr>
          <p:nvPr/>
        </p:nvSpPr>
        <p:spPr>
          <a:xfrm>
            <a:off x="7934773" y="2243636"/>
            <a:ext cx="1045578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37%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8A2916C9-555C-1A4B-AD30-D8F9EEBA3013}"/>
              </a:ext>
            </a:extLst>
          </p:cNvPr>
          <p:cNvSpPr txBox="1">
            <a:spLocks/>
          </p:cNvSpPr>
          <p:nvPr/>
        </p:nvSpPr>
        <p:spPr>
          <a:xfrm>
            <a:off x="4932989" y="3561770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2963C287-3E96-F64C-8FB1-238D03257371}"/>
              </a:ext>
            </a:extLst>
          </p:cNvPr>
          <p:cNvSpPr txBox="1">
            <a:spLocks/>
          </p:cNvSpPr>
          <p:nvPr/>
        </p:nvSpPr>
        <p:spPr>
          <a:xfrm>
            <a:off x="4040297" y="3561770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B7F74F1-727D-E541-AC98-3335F72BF6C1}"/>
              </a:ext>
            </a:extLst>
          </p:cNvPr>
          <p:cNvSpPr txBox="1">
            <a:spLocks/>
          </p:cNvSpPr>
          <p:nvPr/>
        </p:nvSpPr>
        <p:spPr>
          <a:xfrm>
            <a:off x="5336575" y="3818475"/>
            <a:ext cx="2066324" cy="60206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400">
                <a:sym typeface="Arial"/>
              </a:rPr>
              <a:t>Visit more stores in search of value</a:t>
            </a:r>
          </a:p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100" u="sng">
                <a:sym typeface="Arial"/>
              </a:rPr>
              <a:t>(+1pp since last wave)</a:t>
            </a:r>
            <a:endParaRPr lang="en-US" sz="1100" u="sng">
              <a:sym typeface="Arial"/>
            </a:endParaRP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D99EA003-46DF-ED47-AE2B-B3D1070966F3}"/>
              </a:ext>
            </a:extLst>
          </p:cNvPr>
          <p:cNvSpPr txBox="1">
            <a:spLocks/>
          </p:cNvSpPr>
          <p:nvPr/>
        </p:nvSpPr>
        <p:spPr>
          <a:xfrm>
            <a:off x="3987671" y="3565556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31%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479E335-A82D-6C42-923D-ACD728A9CC4B}"/>
              </a:ext>
            </a:extLst>
          </p:cNvPr>
          <p:cNvSpPr txBox="1">
            <a:spLocks/>
          </p:cNvSpPr>
          <p:nvPr/>
        </p:nvSpPr>
        <p:spPr>
          <a:xfrm>
            <a:off x="8831589" y="3534593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89E7587B-68D8-334B-98E8-A28BE070503E}"/>
              </a:ext>
            </a:extLst>
          </p:cNvPr>
          <p:cNvSpPr txBox="1">
            <a:spLocks/>
          </p:cNvSpPr>
          <p:nvPr/>
        </p:nvSpPr>
        <p:spPr>
          <a:xfrm>
            <a:off x="7938897" y="3534593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2D2D88FF-D65E-A34C-A583-19B03AB98CA5}"/>
              </a:ext>
            </a:extLst>
          </p:cNvPr>
          <p:cNvSpPr txBox="1">
            <a:spLocks/>
          </p:cNvSpPr>
          <p:nvPr/>
        </p:nvSpPr>
        <p:spPr>
          <a:xfrm>
            <a:off x="9195883" y="3788921"/>
            <a:ext cx="2217960" cy="10169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400">
                <a:sym typeface="Arial"/>
              </a:rPr>
              <a:t>Change supermarkets to a cheaper alternative</a:t>
            </a:r>
          </a:p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100" u="sng">
                <a:sym typeface="Arial"/>
              </a:rPr>
              <a:t>(no change since last wave)</a:t>
            </a:r>
            <a:endParaRPr lang="en-US" sz="1100" u="sng">
              <a:sym typeface="Arial"/>
            </a:endParaRP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BC6AD40D-0A04-DA4D-AEBC-2BD0C909C06D}"/>
              </a:ext>
            </a:extLst>
          </p:cNvPr>
          <p:cNvSpPr txBox="1">
            <a:spLocks/>
          </p:cNvSpPr>
          <p:nvPr/>
        </p:nvSpPr>
        <p:spPr>
          <a:xfrm>
            <a:off x="7898817" y="3528397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28%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C6FB3AE7-2189-7548-9198-6F445E50A3A7}"/>
              </a:ext>
            </a:extLst>
          </p:cNvPr>
          <p:cNvSpPr txBox="1">
            <a:spLocks/>
          </p:cNvSpPr>
          <p:nvPr/>
        </p:nvSpPr>
        <p:spPr>
          <a:xfrm>
            <a:off x="4958379" y="2263830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FA138E1F-83A7-9646-8C1B-969D57D41312}"/>
              </a:ext>
            </a:extLst>
          </p:cNvPr>
          <p:cNvSpPr txBox="1">
            <a:spLocks/>
          </p:cNvSpPr>
          <p:nvPr/>
        </p:nvSpPr>
        <p:spPr>
          <a:xfrm>
            <a:off x="4065687" y="2263830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F40BBF3B-462E-A846-85B5-F018BAFD915C}"/>
              </a:ext>
            </a:extLst>
          </p:cNvPr>
          <p:cNvSpPr txBox="1">
            <a:spLocks/>
          </p:cNvSpPr>
          <p:nvPr/>
        </p:nvSpPr>
        <p:spPr>
          <a:xfrm>
            <a:off x="5289571" y="2519046"/>
            <a:ext cx="2103182" cy="60252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400">
                <a:sym typeface="Arial"/>
              </a:rPr>
              <a:t>Reduce unnecessary purchases</a:t>
            </a:r>
          </a:p>
          <a:p>
            <a:pPr marL="12700" marR="508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100" u="sng">
                <a:sym typeface="Arial"/>
              </a:rPr>
              <a:t>(</a:t>
            </a:r>
            <a:r>
              <a:rPr lang="en-GB" sz="1100" b="1" u="sng">
                <a:sym typeface="Arial"/>
              </a:rPr>
              <a:t>+7pp </a:t>
            </a:r>
            <a:r>
              <a:rPr lang="en-GB" sz="1100" u="sng">
                <a:sym typeface="Arial"/>
              </a:rPr>
              <a:t>since last wave)</a:t>
            </a:r>
            <a:endParaRPr lang="en-US" sz="1100" u="sng">
              <a:sym typeface="Arial"/>
            </a:endParaRPr>
          </a:p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endParaRPr lang="en-GB" sz="1400" u="sng">
              <a:sym typeface="Arial"/>
            </a:endParaRP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E59DF349-5CDD-2545-8733-D8371CDF39B0}"/>
              </a:ext>
            </a:extLst>
          </p:cNvPr>
          <p:cNvSpPr txBox="1">
            <a:spLocks/>
          </p:cNvSpPr>
          <p:nvPr/>
        </p:nvSpPr>
        <p:spPr>
          <a:xfrm>
            <a:off x="4013061" y="2267616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52%</a:t>
            </a:r>
          </a:p>
        </p:txBody>
      </p:sp>
      <p:sp>
        <p:nvSpPr>
          <p:cNvPr id="43" name="Footer Placeholder 4">
            <a:extLst>
              <a:ext uri="{FF2B5EF4-FFF2-40B4-BE49-F238E27FC236}">
                <a16:creationId xmlns:a16="http://schemas.microsoft.com/office/drawing/2014/main" id="{623D8259-C93B-4694-AB92-1704234534A1}"/>
              </a:ext>
            </a:extLst>
          </p:cNvPr>
          <p:cNvSpPr txBox="1">
            <a:spLocks/>
          </p:cNvSpPr>
          <p:nvPr/>
        </p:nvSpPr>
        <p:spPr>
          <a:xfrm>
            <a:off x="7694299" y="3510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COST OF LIVING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91E2530-2FF9-C34D-B1BF-9C3ACB57C0BA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39"/>
          <a:stretch/>
        </p:blipFill>
        <p:spPr>
          <a:xfrm>
            <a:off x="-58039" y="1"/>
            <a:ext cx="3727019" cy="6858000"/>
          </a:xfrm>
        </p:spPr>
      </p:pic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3DC2E95D-4252-352B-4371-63E4E4032328}"/>
              </a:ext>
            </a:extLst>
          </p:cNvPr>
          <p:cNvSpPr txBox="1">
            <a:spLocks/>
          </p:cNvSpPr>
          <p:nvPr/>
        </p:nvSpPr>
        <p:spPr>
          <a:xfrm>
            <a:off x="8834616" y="4803562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EF98EC30-0DE0-A630-8021-66BBB0C8E23F}"/>
              </a:ext>
            </a:extLst>
          </p:cNvPr>
          <p:cNvSpPr txBox="1">
            <a:spLocks/>
          </p:cNvSpPr>
          <p:nvPr/>
        </p:nvSpPr>
        <p:spPr>
          <a:xfrm>
            <a:off x="7941924" y="4803562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526D7F41-E052-2470-AF96-F4D37C2A9EF3}"/>
              </a:ext>
            </a:extLst>
          </p:cNvPr>
          <p:cNvSpPr txBox="1">
            <a:spLocks/>
          </p:cNvSpPr>
          <p:nvPr/>
        </p:nvSpPr>
        <p:spPr>
          <a:xfrm>
            <a:off x="9186795" y="4830740"/>
            <a:ext cx="1989649" cy="10169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400">
                <a:sym typeface="Arial"/>
              </a:rPr>
              <a:t>Shop more often to avoid waste and get the best deals</a:t>
            </a:r>
          </a:p>
          <a:p>
            <a:pPr marL="12700" marR="5080" lvl="0">
              <a:spcBef>
                <a:spcPts val="0"/>
              </a:spcBef>
              <a:buClr>
                <a:srgbClr val="000000"/>
              </a:buClr>
              <a:buSzPts val="1800"/>
            </a:pPr>
            <a:r>
              <a:rPr lang="en-GB" sz="1100" u="sng">
                <a:sym typeface="Arial"/>
              </a:rPr>
              <a:t>(no change since last wave)</a:t>
            </a:r>
          </a:p>
        </p:txBody>
      </p:sp>
      <p:sp>
        <p:nvSpPr>
          <p:cNvPr id="42" name="Text Placeholder 8">
            <a:extLst>
              <a:ext uri="{FF2B5EF4-FFF2-40B4-BE49-F238E27FC236}">
                <a16:creationId xmlns:a16="http://schemas.microsoft.com/office/drawing/2014/main" id="{39F3F80B-4A16-026C-5F11-3E46E2A2A502}"/>
              </a:ext>
            </a:extLst>
          </p:cNvPr>
          <p:cNvSpPr txBox="1">
            <a:spLocks/>
          </p:cNvSpPr>
          <p:nvPr/>
        </p:nvSpPr>
        <p:spPr>
          <a:xfrm>
            <a:off x="7901844" y="4797366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25%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8465B068-3557-C624-2D81-63BB6C0709F8}"/>
              </a:ext>
            </a:extLst>
          </p:cNvPr>
          <p:cNvPicPr preferRelativeResize="0"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B557447C-DE7E-A789-348F-6F02B1295572}"/>
              </a:ext>
            </a:extLst>
          </p:cNvPr>
          <p:cNvSpPr txBox="1">
            <a:spLocks/>
          </p:cNvSpPr>
          <p:nvPr/>
        </p:nvSpPr>
        <p:spPr>
          <a:xfrm>
            <a:off x="5179530" y="3009534"/>
            <a:ext cx="2402369" cy="31786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200" b="1">
                <a:solidFill>
                  <a:srgbClr val="000000"/>
                </a:solidFill>
                <a:sym typeface="Arial"/>
              </a:rPr>
              <a:t>UK: 47% </a:t>
            </a:r>
            <a:r>
              <a:rPr lang="en-GB" b="1">
                <a:solidFill>
                  <a:srgbClr val="000000"/>
                </a:solidFill>
                <a:sym typeface="Arial"/>
              </a:rPr>
              <a:t>(-4pp since last wave)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3806D6CF-A95C-00BC-29EF-4BC6E4F95DB6}"/>
              </a:ext>
            </a:extLst>
          </p:cNvPr>
          <p:cNvSpPr txBox="1">
            <a:spLocks/>
          </p:cNvSpPr>
          <p:nvPr/>
        </p:nvSpPr>
        <p:spPr>
          <a:xfrm>
            <a:off x="9002230" y="2996834"/>
            <a:ext cx="2402369" cy="31786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200" b="1">
                <a:solidFill>
                  <a:srgbClr val="000000"/>
                </a:solidFill>
                <a:sym typeface="Arial"/>
              </a:rPr>
              <a:t>UK: 28% </a:t>
            </a:r>
            <a:r>
              <a:rPr lang="en-GB" b="1">
                <a:solidFill>
                  <a:srgbClr val="000000"/>
                </a:solidFill>
                <a:sym typeface="Arial"/>
              </a:rPr>
              <a:t>(+4pp since last wave)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970CD2D-51AB-70CD-80A9-89F240B06EA5}"/>
              </a:ext>
            </a:extLst>
          </p:cNvPr>
          <p:cNvSpPr txBox="1">
            <a:spLocks/>
          </p:cNvSpPr>
          <p:nvPr/>
        </p:nvSpPr>
        <p:spPr>
          <a:xfrm>
            <a:off x="5166830" y="4304934"/>
            <a:ext cx="2402369" cy="31786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200" b="1">
                <a:solidFill>
                  <a:srgbClr val="000000"/>
                </a:solidFill>
                <a:sym typeface="Arial"/>
              </a:rPr>
              <a:t>UK: 24% </a:t>
            </a:r>
            <a:r>
              <a:rPr lang="en-GB" sz="1000" b="1">
                <a:solidFill>
                  <a:srgbClr val="000000"/>
                </a:solidFill>
                <a:sym typeface="Arial"/>
              </a:rPr>
              <a:t>(no change since last wave)</a:t>
            </a:r>
            <a:endParaRPr lang="en-GB" b="1">
              <a:solidFill>
                <a:srgbClr val="000000"/>
              </a:solidFill>
              <a:sym typeface="Arial"/>
            </a:endParaRP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5E9BDE1F-7B7D-C181-A097-41908FE0C24A}"/>
              </a:ext>
            </a:extLst>
          </p:cNvPr>
          <p:cNvSpPr txBox="1">
            <a:spLocks/>
          </p:cNvSpPr>
          <p:nvPr/>
        </p:nvSpPr>
        <p:spPr>
          <a:xfrm>
            <a:off x="9053030" y="4266834"/>
            <a:ext cx="2402369" cy="31786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200" b="1">
                <a:solidFill>
                  <a:srgbClr val="000000"/>
                </a:solidFill>
                <a:sym typeface="Arial"/>
              </a:rPr>
              <a:t>UK: 27% </a:t>
            </a:r>
            <a:r>
              <a:rPr lang="en-GB" b="1">
                <a:solidFill>
                  <a:srgbClr val="000000"/>
                </a:solidFill>
                <a:sym typeface="Arial"/>
              </a:rPr>
              <a:t>(-4pp since last wave)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70C0439C-71A9-5A9E-D24D-213D2D7551B7}"/>
              </a:ext>
            </a:extLst>
          </p:cNvPr>
          <p:cNvSpPr txBox="1">
            <a:spLocks/>
          </p:cNvSpPr>
          <p:nvPr/>
        </p:nvSpPr>
        <p:spPr>
          <a:xfrm>
            <a:off x="5217630" y="5549534"/>
            <a:ext cx="2402369" cy="31786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200" b="1">
                <a:solidFill>
                  <a:srgbClr val="000000"/>
                </a:solidFill>
                <a:sym typeface="Arial"/>
              </a:rPr>
              <a:t>UK: 38% </a:t>
            </a:r>
            <a:r>
              <a:rPr lang="en-GB" b="1">
                <a:solidFill>
                  <a:srgbClr val="000000"/>
                </a:solidFill>
                <a:sym typeface="Arial"/>
              </a:rPr>
              <a:t>(-4pp since last wave)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08940B9B-755B-4FBE-A14B-1DD7D5368190}"/>
              </a:ext>
            </a:extLst>
          </p:cNvPr>
          <p:cNvSpPr txBox="1">
            <a:spLocks/>
          </p:cNvSpPr>
          <p:nvPr/>
        </p:nvSpPr>
        <p:spPr>
          <a:xfrm>
            <a:off x="9167330" y="5557154"/>
            <a:ext cx="2402369" cy="31786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200" b="1">
                <a:solidFill>
                  <a:srgbClr val="000000"/>
                </a:solidFill>
                <a:sym typeface="Arial"/>
              </a:rPr>
              <a:t>UK: 20% </a:t>
            </a:r>
            <a:r>
              <a:rPr lang="en-GB" b="1">
                <a:solidFill>
                  <a:srgbClr val="000000"/>
                </a:solidFill>
                <a:sym typeface="Arial"/>
              </a:rPr>
              <a:t>(-1pp since last wave)</a:t>
            </a:r>
          </a:p>
        </p:txBody>
      </p:sp>
    </p:spTree>
    <p:extLst>
      <p:ext uri="{BB962C8B-B14F-4D97-AF65-F5344CB8AC3E}">
        <p14:creationId xmlns:p14="http://schemas.microsoft.com/office/powerpoint/2010/main" val="32265200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8C2B3C0-C03E-7233-B893-E06C924711A2}"/>
              </a:ext>
            </a:extLst>
          </p:cNvPr>
          <p:cNvSpPr/>
          <p:nvPr/>
        </p:nvSpPr>
        <p:spPr>
          <a:xfrm>
            <a:off x="0" y="0"/>
            <a:ext cx="5456255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657287E4-D937-594D-A6FA-8F5F15E7F3B9}"/>
              </a:ext>
            </a:extLst>
          </p:cNvPr>
          <p:cNvSpPr txBox="1"/>
          <p:nvPr/>
        </p:nvSpPr>
        <p:spPr>
          <a:xfrm>
            <a:off x="5894504" y="1030561"/>
            <a:ext cx="6680499" cy="437940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R="5080" lvl="0" algn="ctr">
              <a:spcAft>
                <a:spcPts val="1000"/>
              </a:spcAft>
              <a:buClr>
                <a:srgbClr val="C00000"/>
              </a:buClr>
              <a:defRPr/>
            </a:pPr>
            <a:r>
              <a:rPr lang="en-US" sz="1600" b="1" spc="-30">
                <a:solidFill>
                  <a:srgbClr val="0000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Factors when choosing groceries products</a:t>
            </a:r>
            <a:endParaRPr lang="en-US" sz="1600" b="1" u="sng" spc="-30">
              <a:solidFill>
                <a:srgbClr val="00000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Google Shape;805;p117">
            <a:extLst>
              <a:ext uri="{FF2B5EF4-FFF2-40B4-BE49-F238E27FC236}">
                <a16:creationId xmlns:a16="http://schemas.microsoft.com/office/drawing/2014/main" id="{81B82723-01F4-854B-A601-AF958FA4AB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3018065"/>
              </p:ext>
            </p:extLst>
          </p:nvPr>
        </p:nvGraphicFramePr>
        <p:xfrm>
          <a:off x="1959515" y="1468501"/>
          <a:ext cx="9920584" cy="4580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Text Placeholder 26">
            <a:extLst>
              <a:ext uri="{FF2B5EF4-FFF2-40B4-BE49-F238E27FC236}">
                <a16:creationId xmlns:a16="http://schemas.microsoft.com/office/drawing/2014/main" id="{DF50C6B8-FC7C-4E77-B256-F88AF9D959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3424" y="1783951"/>
            <a:ext cx="3994569" cy="1346398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3 in 4</a:t>
            </a:r>
          </a:p>
        </p:txBody>
      </p:sp>
      <p:sp>
        <p:nvSpPr>
          <p:cNvPr id="32" name="Text Placeholder 27">
            <a:extLst>
              <a:ext uri="{FF2B5EF4-FFF2-40B4-BE49-F238E27FC236}">
                <a16:creationId xmlns:a16="http://schemas.microsoft.com/office/drawing/2014/main" id="{84FE7521-C510-468D-91F4-9DAF6E292BC6}"/>
              </a:ext>
            </a:extLst>
          </p:cNvPr>
          <p:cNvSpPr txBox="1">
            <a:spLocks/>
          </p:cNvSpPr>
          <p:nvPr/>
        </p:nvSpPr>
        <p:spPr>
          <a:xfrm>
            <a:off x="583425" y="3207936"/>
            <a:ext cx="3994568" cy="1132153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6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buClr>
                <a:srgbClr val="000000"/>
              </a:buClr>
              <a:buSzPts val="1800"/>
              <a:defRPr/>
            </a:pPr>
            <a:r>
              <a:rPr lang="en-GB" kern="0">
                <a:solidFill>
                  <a:schemeClr val="bg1"/>
                </a:solidFill>
                <a:sym typeface="Arial"/>
              </a:rPr>
              <a:t>global consumers report </a:t>
            </a:r>
            <a:r>
              <a:rPr lang="en-GB" b="1" kern="0">
                <a:solidFill>
                  <a:schemeClr val="bg1"/>
                </a:solidFill>
                <a:sym typeface="Arial"/>
              </a:rPr>
              <a:t>price</a:t>
            </a:r>
            <a:r>
              <a:rPr lang="en-GB" kern="0">
                <a:solidFill>
                  <a:schemeClr val="bg1"/>
                </a:solidFill>
                <a:sym typeface="Arial"/>
              </a:rPr>
              <a:t> as the most important factor when choosing groceries in the next 3 months. 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6185A19-66E3-4ED4-A930-18D7A0E700BF}"/>
              </a:ext>
            </a:extLst>
          </p:cNvPr>
          <p:cNvSpPr txBox="1">
            <a:spLocks/>
          </p:cNvSpPr>
          <p:nvPr/>
        </p:nvSpPr>
        <p:spPr>
          <a:xfrm>
            <a:off x="7694299" y="3510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COST OF LIVING</a:t>
            </a:r>
          </a:p>
        </p:txBody>
      </p:sp>
      <p:pic>
        <p:nvPicPr>
          <p:cNvPr id="3" name="Google Shape;483;p43">
            <a:extLst>
              <a:ext uri="{FF2B5EF4-FFF2-40B4-BE49-F238E27FC236}">
                <a16:creationId xmlns:a16="http://schemas.microsoft.com/office/drawing/2014/main" id="{ECDE6CBD-E8F1-2980-3F48-B8781635D6B1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0294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502;p61">
            <a:extLst>
              <a:ext uri="{FF2B5EF4-FFF2-40B4-BE49-F238E27FC236}">
                <a16:creationId xmlns:a16="http://schemas.microsoft.com/office/drawing/2014/main" id="{1F132466-62E4-174A-AA99-E348807D6FDF}"/>
              </a:ext>
            </a:extLst>
          </p:cNvPr>
          <p:cNvSpPr txBox="1">
            <a:spLocks/>
          </p:cNvSpPr>
          <p:nvPr/>
        </p:nvSpPr>
        <p:spPr>
          <a:xfrm>
            <a:off x="962279" y="2335788"/>
            <a:ext cx="6746298" cy="19795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1800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4400" b="1">
                <a:solidFill>
                  <a:schemeClr val="bg1"/>
                </a:solidFill>
                <a:latin typeface="Century Gothic" panose="020B0502020202020204" pitchFamily="34" charset="0"/>
              </a:rPr>
              <a:t>Summary</a:t>
            </a:r>
            <a:endParaRPr lang="en-US" sz="4400" b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7314C0D3-D372-D141-00FB-61191F7D827C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4DA89D5-A40F-56FB-7E41-FC8E82E38CED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42196952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CF6C41-3984-6E9C-FA19-6D52AADD146A}"/>
              </a:ext>
            </a:extLst>
          </p:cNvPr>
          <p:cNvSpPr/>
          <p:nvPr/>
        </p:nvSpPr>
        <p:spPr>
          <a:xfrm>
            <a:off x="5014127" y="0"/>
            <a:ext cx="717787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654355" y="1691574"/>
            <a:ext cx="4044645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 marR="5080" lvl="0">
              <a:lnSpc>
                <a:spcPct val="100000"/>
              </a:lnSpc>
              <a:buClr>
                <a:srgbClr val="000000"/>
              </a:buClr>
              <a:buSzPts val="1800"/>
              <a:defRPr/>
            </a:pPr>
            <a:r>
              <a:rPr lang="en-GB" sz="2400" b="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Cost-conscious consumers </a:t>
            </a:r>
            <a:r>
              <a:rPr lang="en-GB" sz="2400" b="0" u="sng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globally</a:t>
            </a:r>
            <a:r>
              <a:rPr lang="en-GB" sz="2400" b="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 are least likely to give up </a:t>
            </a:r>
            <a:r>
              <a:rPr lang="en-GB" sz="24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phone contracts</a:t>
            </a:r>
            <a:endParaRPr lang="en-GB" sz="2400" b="0" kern="0" spc="0">
              <a:solidFill>
                <a:schemeClr val="bg1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9" name="Rounded Rectangle 48">
            <a:extLst>
              <a:ext uri="{FF2B5EF4-FFF2-40B4-BE49-F238E27FC236}">
                <a16:creationId xmlns:a16="http://schemas.microsoft.com/office/drawing/2014/main" id="{4E832805-70B9-214F-B334-E30491998C23}"/>
              </a:ext>
            </a:extLst>
          </p:cNvPr>
          <p:cNvSpPr/>
          <p:nvPr/>
        </p:nvSpPr>
        <p:spPr>
          <a:xfrm>
            <a:off x="5334205" y="1091472"/>
            <a:ext cx="6332434" cy="2315447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ounded Rectangle 48">
            <a:extLst>
              <a:ext uri="{FF2B5EF4-FFF2-40B4-BE49-F238E27FC236}">
                <a16:creationId xmlns:a16="http://schemas.microsoft.com/office/drawing/2014/main" id="{BFA1D5C0-073C-1B44-8DE6-92DD34EAF4B2}"/>
              </a:ext>
            </a:extLst>
          </p:cNvPr>
          <p:cNvSpPr/>
          <p:nvPr/>
        </p:nvSpPr>
        <p:spPr>
          <a:xfrm>
            <a:off x="5328951" y="3637737"/>
            <a:ext cx="6332434" cy="2315447"/>
          </a:xfrm>
          <a:prstGeom prst="roundRect">
            <a:avLst>
              <a:gd name="adj" fmla="val 2873"/>
            </a:avLst>
          </a:prstGeom>
          <a:solidFill>
            <a:schemeClr val="bg1"/>
          </a:solidFill>
          <a:ln>
            <a:noFill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3" name="Google Shape;765;p115">
            <a:extLst>
              <a:ext uri="{FF2B5EF4-FFF2-40B4-BE49-F238E27FC236}">
                <a16:creationId xmlns:a16="http://schemas.microsoft.com/office/drawing/2014/main" id="{2D1B2DF0-1661-E643-87B3-5E65303032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0164789"/>
              </p:ext>
            </p:extLst>
          </p:nvPr>
        </p:nvGraphicFramePr>
        <p:xfrm>
          <a:off x="5204673" y="865999"/>
          <a:ext cx="6209784" cy="2496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object 11">
            <a:extLst>
              <a:ext uri="{FF2B5EF4-FFF2-40B4-BE49-F238E27FC236}">
                <a16:creationId xmlns:a16="http://schemas.microsoft.com/office/drawing/2014/main" id="{F131714F-ECA7-4DC4-8EEC-15A8F765D153}"/>
              </a:ext>
            </a:extLst>
          </p:cNvPr>
          <p:cNvSpPr txBox="1"/>
          <p:nvPr/>
        </p:nvSpPr>
        <p:spPr>
          <a:xfrm>
            <a:off x="5742785" y="1046937"/>
            <a:ext cx="5756758" cy="376385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12700" algn="ctr">
              <a:spcBef>
                <a:spcPts val="1495"/>
              </a:spcBef>
              <a:buClr>
                <a:srgbClr val="000000"/>
              </a:buClr>
              <a:buFont typeface="Arial"/>
              <a:buNone/>
            </a:pPr>
            <a:r>
              <a:rPr lang="en-GB" sz="1200" b="1" kern="0" spc="-30">
                <a:cs typeface="Arial" panose="020B0604020202020204" pitchFamily="34" charset="0"/>
                <a:sym typeface="Arial"/>
              </a:rPr>
              <a:t>Top 5 activities where consumers would NOT give up to save money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6A1E533-5006-9640-A7FC-054DB1AB1626}"/>
              </a:ext>
            </a:extLst>
          </p:cNvPr>
          <p:cNvSpPr txBox="1">
            <a:spLocks/>
          </p:cNvSpPr>
          <p:nvPr/>
        </p:nvSpPr>
        <p:spPr>
          <a:xfrm>
            <a:off x="606824" y="3753263"/>
            <a:ext cx="4034603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 marR="5080" lvl="0">
              <a:lnSpc>
                <a:spcPct val="100000"/>
              </a:lnSpc>
              <a:buClr>
                <a:srgbClr val="000000"/>
              </a:buClr>
              <a:buSzPts val="1800"/>
              <a:defRPr/>
            </a:pPr>
            <a:r>
              <a:rPr lang="en-GB" sz="2400" b="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Cost-conscious consumers </a:t>
            </a:r>
            <a:r>
              <a:rPr lang="en-GB" sz="2400" b="0" u="sng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in the UK </a:t>
            </a:r>
            <a:r>
              <a:rPr lang="en-GB" sz="2400" b="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are least likely to give up </a:t>
            </a:r>
            <a:r>
              <a:rPr lang="en-GB" sz="24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phone contracts and TV subscriptions </a:t>
            </a:r>
            <a:endParaRPr lang="en-GB" sz="2400" b="0" kern="0" spc="0">
              <a:solidFill>
                <a:schemeClr val="bg1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1202FBA9-EE90-48D7-BE34-02FA6BAA0E57}"/>
              </a:ext>
            </a:extLst>
          </p:cNvPr>
          <p:cNvSpPr txBox="1">
            <a:spLocks/>
          </p:cNvSpPr>
          <p:nvPr/>
        </p:nvSpPr>
        <p:spPr>
          <a:xfrm>
            <a:off x="7694299" y="3510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COST OF LIVING</a:t>
            </a:r>
          </a:p>
        </p:txBody>
      </p:sp>
      <p:graphicFrame>
        <p:nvGraphicFramePr>
          <p:cNvPr id="4" name="Google Shape;765;p115">
            <a:extLst>
              <a:ext uri="{FF2B5EF4-FFF2-40B4-BE49-F238E27FC236}">
                <a16:creationId xmlns:a16="http://schemas.microsoft.com/office/drawing/2014/main" id="{74DB0A7B-0065-7177-09F2-948ED8CB39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0274043"/>
              </p:ext>
            </p:extLst>
          </p:nvPr>
        </p:nvGraphicFramePr>
        <p:xfrm>
          <a:off x="5268173" y="3596499"/>
          <a:ext cx="6209784" cy="2496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object 11">
            <a:extLst>
              <a:ext uri="{FF2B5EF4-FFF2-40B4-BE49-F238E27FC236}">
                <a16:creationId xmlns:a16="http://schemas.microsoft.com/office/drawing/2014/main" id="{49DFF5D3-701A-4853-0577-761544629EF3}"/>
              </a:ext>
            </a:extLst>
          </p:cNvPr>
          <p:cNvSpPr txBox="1"/>
          <p:nvPr/>
        </p:nvSpPr>
        <p:spPr>
          <a:xfrm>
            <a:off x="5806285" y="3777437"/>
            <a:ext cx="5756758" cy="376385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12700" algn="ctr">
              <a:spcBef>
                <a:spcPts val="1495"/>
              </a:spcBef>
              <a:buClr>
                <a:srgbClr val="000000"/>
              </a:buClr>
              <a:buFont typeface="Arial"/>
              <a:buNone/>
            </a:pPr>
            <a:r>
              <a:rPr lang="en-GB" sz="1200" b="1" kern="0" spc="-30">
                <a:cs typeface="Arial" panose="020B0604020202020204" pitchFamily="34" charset="0"/>
                <a:sym typeface="Arial"/>
              </a:rPr>
              <a:t>Top 5 activities where consumers would NOT give up to save money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D4E3A9-C5ED-17B6-A400-A0477A9EE2F9}"/>
              </a:ext>
            </a:extLst>
          </p:cNvPr>
          <p:cNvSpPr txBox="1"/>
          <p:nvPr/>
        </p:nvSpPr>
        <p:spPr>
          <a:xfrm>
            <a:off x="5378450" y="3581400"/>
            <a:ext cx="17970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+mn-lt"/>
                <a:ea typeface="Arial"/>
                <a:cs typeface="Arial"/>
                <a:sym typeface="Arial"/>
              </a:rPr>
              <a:t>UK</a:t>
            </a:r>
            <a:endParaRPr lang="en-GB" sz="28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CAF93A-75A2-D4DB-91B9-826B38D4B8A3}"/>
              </a:ext>
            </a:extLst>
          </p:cNvPr>
          <p:cNvSpPr txBox="1"/>
          <p:nvPr/>
        </p:nvSpPr>
        <p:spPr>
          <a:xfrm>
            <a:off x="5328951" y="631884"/>
            <a:ext cx="17970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cs typeface="Arial"/>
                <a:sym typeface="Arial"/>
              </a:rPr>
              <a:t>Global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41500144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sitting at a table&#10;&#10;Description automatically generated with low confidence">
            <a:extLst>
              <a:ext uri="{FF2B5EF4-FFF2-40B4-BE49-F238E27FC236}">
                <a16:creationId xmlns:a16="http://schemas.microsoft.com/office/drawing/2014/main" id="{8D9CA7A8-5851-9C55-7760-66962B9CF3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4" r="19509"/>
          <a:stretch/>
        </p:blipFill>
        <p:spPr>
          <a:xfrm>
            <a:off x="6768197" y="-32352"/>
            <a:ext cx="5423803" cy="689035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B702EA-44CE-1214-38AC-489BD22520AA}"/>
              </a:ext>
            </a:extLst>
          </p:cNvPr>
          <p:cNvCxnSpPr/>
          <p:nvPr/>
        </p:nvCxnSpPr>
        <p:spPr>
          <a:xfrm>
            <a:off x="1015299" y="4584612"/>
            <a:ext cx="68886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B731716-6D75-4BB2-64E1-4BDEC258DA8E}"/>
              </a:ext>
            </a:extLst>
          </p:cNvPr>
          <p:cNvCxnSpPr/>
          <p:nvPr/>
        </p:nvCxnSpPr>
        <p:spPr>
          <a:xfrm>
            <a:off x="1015299" y="5637749"/>
            <a:ext cx="63692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1FA6EC30-1CA8-A44E-8384-72104CDA4EC4}"/>
              </a:ext>
            </a:extLst>
          </p:cNvPr>
          <p:cNvSpPr txBox="1">
            <a:spLocks/>
          </p:cNvSpPr>
          <p:nvPr/>
        </p:nvSpPr>
        <p:spPr>
          <a:xfrm>
            <a:off x="1551280" y="2935561"/>
            <a:ext cx="4324226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2102F1B9-6FCE-8F4F-9F29-640E9F2B4E65}"/>
              </a:ext>
            </a:extLst>
          </p:cNvPr>
          <p:cNvSpPr txBox="1">
            <a:spLocks/>
          </p:cNvSpPr>
          <p:nvPr/>
        </p:nvSpPr>
        <p:spPr>
          <a:xfrm>
            <a:off x="658588" y="2935561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8DAE734F-0C1A-FF41-964E-E1A2F94D2CAB}"/>
              </a:ext>
            </a:extLst>
          </p:cNvPr>
          <p:cNvSpPr txBox="1">
            <a:spLocks/>
          </p:cNvSpPr>
          <p:nvPr/>
        </p:nvSpPr>
        <p:spPr>
          <a:xfrm>
            <a:off x="1959301" y="3206554"/>
            <a:ext cx="3682741" cy="52751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buClr>
                <a:srgbClr val="000000"/>
              </a:buClr>
              <a:buSzPts val="1800"/>
              <a:defRPr/>
            </a:pPr>
            <a:r>
              <a:rPr lang="en-GB" sz="1400" kern="0">
                <a:sym typeface="Arial"/>
              </a:rPr>
              <a:t>of people would turn to a </a:t>
            </a:r>
            <a:r>
              <a:rPr lang="en-GB" sz="1400" b="1" kern="0">
                <a:sym typeface="Arial"/>
              </a:rPr>
              <a:t>Banks / Building Society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ADB425CE-446E-524C-80DC-839F7A71E4EF}"/>
              </a:ext>
            </a:extLst>
          </p:cNvPr>
          <p:cNvSpPr txBox="1">
            <a:spLocks/>
          </p:cNvSpPr>
          <p:nvPr/>
        </p:nvSpPr>
        <p:spPr>
          <a:xfrm>
            <a:off x="1541424" y="4202704"/>
            <a:ext cx="4334082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62E122D9-1661-2F47-92E5-68A073D64173}"/>
              </a:ext>
            </a:extLst>
          </p:cNvPr>
          <p:cNvSpPr txBox="1">
            <a:spLocks/>
          </p:cNvSpPr>
          <p:nvPr/>
        </p:nvSpPr>
        <p:spPr>
          <a:xfrm>
            <a:off x="1541423" y="4202704"/>
            <a:ext cx="995291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AE591582-7DDB-BA43-AB14-B2AB21700B27}"/>
              </a:ext>
            </a:extLst>
          </p:cNvPr>
          <p:cNvSpPr txBox="1">
            <a:spLocks/>
          </p:cNvSpPr>
          <p:nvPr/>
        </p:nvSpPr>
        <p:spPr>
          <a:xfrm>
            <a:off x="2689638" y="4472492"/>
            <a:ext cx="2549255" cy="26065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GB" sz="1400">
                <a:solidFill>
                  <a:schemeClr val="tx1"/>
                </a:solidFill>
              </a:rPr>
              <a:t>Would ask a </a:t>
            </a:r>
            <a:r>
              <a:rPr lang="en-GB" sz="1400" b="1">
                <a:solidFill>
                  <a:schemeClr val="tx1"/>
                </a:solidFill>
              </a:rPr>
              <a:t>friend</a:t>
            </a:r>
            <a:endParaRPr lang="en-GB" sz="1400"/>
          </a:p>
        </p:txBody>
      </p:sp>
      <p:sp>
        <p:nvSpPr>
          <p:cNvPr id="47" name="Text Placeholder 8">
            <a:extLst>
              <a:ext uri="{FF2B5EF4-FFF2-40B4-BE49-F238E27FC236}">
                <a16:creationId xmlns:a16="http://schemas.microsoft.com/office/drawing/2014/main" id="{D37F11B7-242F-BE4F-AB6A-AB84A02012A7}"/>
              </a:ext>
            </a:extLst>
          </p:cNvPr>
          <p:cNvSpPr txBox="1">
            <a:spLocks/>
          </p:cNvSpPr>
          <p:nvPr/>
        </p:nvSpPr>
        <p:spPr>
          <a:xfrm>
            <a:off x="618508" y="2929365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22%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27E5992A-F131-3540-A4A2-DFDD07C0B463}"/>
              </a:ext>
            </a:extLst>
          </p:cNvPr>
          <p:cNvSpPr txBox="1">
            <a:spLocks/>
          </p:cNvSpPr>
          <p:nvPr/>
        </p:nvSpPr>
        <p:spPr>
          <a:xfrm>
            <a:off x="1514679" y="4208253"/>
            <a:ext cx="1023475" cy="78913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22%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842A608C-D14D-0A46-A17D-A42E98D9E93B}"/>
              </a:ext>
            </a:extLst>
          </p:cNvPr>
          <p:cNvSpPr txBox="1">
            <a:spLocks/>
          </p:cNvSpPr>
          <p:nvPr/>
        </p:nvSpPr>
        <p:spPr>
          <a:xfrm>
            <a:off x="1514681" y="5156653"/>
            <a:ext cx="4334082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8F8E91ED-5218-DC4E-AA9E-A391C0916E13}"/>
              </a:ext>
            </a:extLst>
          </p:cNvPr>
          <p:cNvSpPr txBox="1">
            <a:spLocks/>
          </p:cNvSpPr>
          <p:nvPr/>
        </p:nvSpPr>
        <p:spPr>
          <a:xfrm>
            <a:off x="1514680" y="5156653"/>
            <a:ext cx="995291" cy="764064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8CEB1991-7A1B-694C-85A9-1AAB96CA2004}"/>
              </a:ext>
            </a:extLst>
          </p:cNvPr>
          <p:cNvSpPr txBox="1">
            <a:spLocks/>
          </p:cNvSpPr>
          <p:nvPr/>
        </p:nvSpPr>
        <p:spPr>
          <a:xfrm>
            <a:off x="2655193" y="5208886"/>
            <a:ext cx="3259223" cy="61173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  <a:spcBef>
                <a:spcPts val="0"/>
              </a:spcBef>
            </a:pPr>
            <a:r>
              <a:rPr lang="en-GB" sz="1400" b="1"/>
              <a:t>Government / Benefit System</a:t>
            </a:r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C0779202-F238-4748-9278-8202AD45716B}"/>
              </a:ext>
            </a:extLst>
          </p:cNvPr>
          <p:cNvSpPr txBox="1">
            <a:spLocks/>
          </p:cNvSpPr>
          <p:nvPr/>
        </p:nvSpPr>
        <p:spPr>
          <a:xfrm>
            <a:off x="1514679" y="5175088"/>
            <a:ext cx="995292" cy="78913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16%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618508" y="392989"/>
            <a:ext cx="5884030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lang="en-US" sz="360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47% </a:t>
            </a:r>
            <a:r>
              <a:rPr lang="en-US" sz="3600" b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of global consumers will turn to family if they need </a:t>
            </a:r>
            <a:r>
              <a:rPr lang="en-GB" sz="3600" b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financial help/support over the next few months</a:t>
            </a:r>
            <a:endParaRPr lang="en-US" sz="3600" b="0">
              <a:solidFill>
                <a:schemeClr val="bg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31E971FE-AD51-4327-AE2D-45E9C05574C9}"/>
              </a:ext>
            </a:extLst>
          </p:cNvPr>
          <p:cNvSpPr txBox="1">
            <a:spLocks/>
          </p:cNvSpPr>
          <p:nvPr/>
        </p:nvSpPr>
        <p:spPr>
          <a:xfrm>
            <a:off x="7694299" y="3510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COST OF LIVING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892A275-6F7F-5489-423A-F0901C35E9DD}"/>
              </a:ext>
            </a:extLst>
          </p:cNvPr>
          <p:cNvCxnSpPr/>
          <p:nvPr/>
        </p:nvCxnSpPr>
        <p:spPr>
          <a:xfrm>
            <a:off x="1015299" y="3897236"/>
            <a:ext cx="0" cy="174051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4688FD9-6C98-CF34-CA7C-6CCD41EDB58D}"/>
              </a:ext>
            </a:extLst>
          </p:cNvPr>
          <p:cNvSpPr txBox="1"/>
          <p:nvPr/>
        </p:nvSpPr>
        <p:spPr>
          <a:xfrm>
            <a:off x="616154" y="2457011"/>
            <a:ext cx="17970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UK: 36%  </a:t>
            </a:r>
            <a:endParaRPr lang="en-GB" sz="2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DBFCBE-A918-1CF8-52AC-81C68DF75F0B}"/>
              </a:ext>
            </a:extLst>
          </p:cNvPr>
          <p:cNvSpPr txBox="1"/>
          <p:nvPr/>
        </p:nvSpPr>
        <p:spPr>
          <a:xfrm>
            <a:off x="654050" y="3581400"/>
            <a:ext cx="17970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latin typeface="+mn-lt"/>
                <a:ea typeface="Arial"/>
                <a:cs typeface="Arial"/>
                <a:sym typeface="Arial"/>
              </a:rPr>
              <a:t>UK: 20%  </a:t>
            </a:r>
            <a:endParaRPr lang="en-GB" sz="1600" b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4FB15E-B594-5172-0979-9CE3FE5FCB43}"/>
              </a:ext>
            </a:extLst>
          </p:cNvPr>
          <p:cNvSpPr txBox="1"/>
          <p:nvPr/>
        </p:nvSpPr>
        <p:spPr>
          <a:xfrm>
            <a:off x="1530350" y="4660900"/>
            <a:ext cx="17970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latin typeface="+mn-lt"/>
                <a:ea typeface="Arial"/>
                <a:cs typeface="Arial"/>
                <a:sym typeface="Arial"/>
              </a:rPr>
              <a:t>UK: 17%   </a:t>
            </a:r>
            <a:endParaRPr lang="en-GB" sz="1600" b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7265FD-C86B-E16C-C0F3-E65E648EA97D}"/>
              </a:ext>
            </a:extLst>
          </p:cNvPr>
          <p:cNvSpPr txBox="1"/>
          <p:nvPr/>
        </p:nvSpPr>
        <p:spPr>
          <a:xfrm>
            <a:off x="1530350" y="5626100"/>
            <a:ext cx="17970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latin typeface="+mn-lt"/>
                <a:ea typeface="Arial"/>
                <a:cs typeface="Arial"/>
                <a:sym typeface="Arial"/>
              </a:rPr>
              <a:t>UK: 13%   </a:t>
            </a:r>
            <a:endParaRPr lang="en-GB" sz="1600" b="1"/>
          </a:p>
        </p:txBody>
      </p:sp>
    </p:spTree>
    <p:extLst>
      <p:ext uri="{BB962C8B-B14F-4D97-AF65-F5344CB8AC3E}">
        <p14:creationId xmlns:p14="http://schemas.microsoft.com/office/powerpoint/2010/main" val="981175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502;p61">
            <a:extLst>
              <a:ext uri="{FF2B5EF4-FFF2-40B4-BE49-F238E27FC236}">
                <a16:creationId xmlns:a16="http://schemas.microsoft.com/office/drawing/2014/main" id="{1F132466-62E4-174A-AA99-E348807D6FDF}"/>
              </a:ext>
            </a:extLst>
          </p:cNvPr>
          <p:cNvSpPr txBox="1">
            <a:spLocks/>
          </p:cNvSpPr>
          <p:nvPr/>
        </p:nvSpPr>
        <p:spPr>
          <a:xfrm>
            <a:off x="923421" y="2567005"/>
            <a:ext cx="5068407" cy="19795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1800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Impact on Consumer Health &amp; Well-Being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70A61231-9FF9-AF1B-A9D3-9F319930825C}"/>
              </a:ext>
            </a:extLst>
          </p:cNvPr>
          <p:cNvPicPr preferRelativeResize="0"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8BB6854-1C04-7E8B-D3B4-041515E34DC6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38035627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620D5E-C5B6-7F40-A0AF-CC7374F43990}"/>
              </a:ext>
            </a:extLst>
          </p:cNvPr>
          <p:cNvSpPr/>
          <p:nvPr/>
        </p:nvSpPr>
        <p:spPr>
          <a:xfrm>
            <a:off x="0" y="0"/>
            <a:ext cx="13449782" cy="6858000"/>
          </a:xfrm>
          <a:prstGeom prst="rect">
            <a:avLst/>
          </a:prstGeom>
          <a:gradFill>
            <a:gsLst>
              <a:gs pos="19000">
                <a:schemeClr val="tx1">
                  <a:alpha val="95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B0F1969-509E-2C4F-8D25-A629B1459F14}"/>
              </a:ext>
            </a:extLst>
          </p:cNvPr>
          <p:cNvSpPr txBox="1">
            <a:spLocks/>
          </p:cNvSpPr>
          <p:nvPr/>
        </p:nvSpPr>
        <p:spPr>
          <a:xfrm>
            <a:off x="889401" y="3946451"/>
            <a:ext cx="4903547" cy="14390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2800" b="0" i="1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“The </a:t>
            </a:r>
            <a:r>
              <a:rPr kumimoji="0" lang="en-GB" sz="2800" b="1" i="1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rising cost of living </a:t>
            </a:r>
            <a:r>
              <a:rPr kumimoji="0" lang="en-GB" sz="2800" b="0" i="1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is impacting my health and well-being.”</a:t>
            </a:r>
            <a:endParaRPr kumimoji="0" lang="en-US" sz="2800" b="0" i="1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26">
            <a:extLst>
              <a:ext uri="{FF2B5EF4-FFF2-40B4-BE49-F238E27FC236}">
                <a16:creationId xmlns:a16="http://schemas.microsoft.com/office/drawing/2014/main" id="{4294567C-8FE9-A340-B5DB-3ADC49B4413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15440" y="1092538"/>
            <a:ext cx="3026382" cy="760005"/>
          </a:xfrm>
        </p:spPr>
        <p:txBody>
          <a:bodyPr/>
          <a:lstStyle/>
          <a:p>
            <a:pPr marL="0" indent="0">
              <a:buNone/>
            </a:pPr>
            <a:r>
              <a:rPr lang="en-US" sz="9600" b="1">
                <a:solidFill>
                  <a:schemeClr val="bg2"/>
                </a:solidFill>
              </a:rPr>
              <a:t>50%</a:t>
            </a:r>
          </a:p>
        </p:txBody>
      </p:sp>
      <p:sp>
        <p:nvSpPr>
          <p:cNvPr id="5" name="Text Placeholder 27">
            <a:extLst>
              <a:ext uri="{FF2B5EF4-FFF2-40B4-BE49-F238E27FC236}">
                <a16:creationId xmlns:a16="http://schemas.microsoft.com/office/drawing/2014/main" id="{AD599CF4-ADB1-5B44-BA33-415DF90BAF54}"/>
              </a:ext>
            </a:extLst>
          </p:cNvPr>
          <p:cNvSpPr txBox="1">
            <a:spLocks/>
          </p:cNvSpPr>
          <p:nvPr/>
        </p:nvSpPr>
        <p:spPr>
          <a:xfrm>
            <a:off x="792582" y="2620519"/>
            <a:ext cx="4903547" cy="6363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4000"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agree that the rising cost of living is impacting their health and well-being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C820D3-8A85-1945-AF97-3034CADEEBD5}"/>
              </a:ext>
            </a:extLst>
          </p:cNvPr>
          <p:cNvCxnSpPr/>
          <p:nvPr/>
        </p:nvCxnSpPr>
        <p:spPr>
          <a:xfrm>
            <a:off x="889401" y="3732826"/>
            <a:ext cx="885611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C9250B29-DF16-13E8-79EF-F76BF6EF5293}"/>
              </a:ext>
            </a:extLst>
          </p:cNvPr>
          <p:cNvSpPr txBox="1">
            <a:spLocks/>
          </p:cNvSpPr>
          <p:nvPr/>
        </p:nvSpPr>
        <p:spPr>
          <a:xfrm>
            <a:off x="9249188" y="1409048"/>
            <a:ext cx="2497011" cy="9872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600">
                <a:solidFill>
                  <a:schemeClr val="bg1"/>
                </a:solidFill>
                <a:sym typeface="Arial"/>
              </a:rPr>
              <a:t>In India</a:t>
            </a:r>
            <a:endParaRPr lang="en-US" sz="1600">
              <a:solidFill>
                <a:schemeClr val="bg1"/>
              </a:solidFill>
              <a:sym typeface="Arial"/>
            </a:endParaRP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8064C280-D4B9-CF32-1A14-6A194046E4DD}"/>
              </a:ext>
            </a:extLst>
          </p:cNvPr>
          <p:cNvSpPr txBox="1">
            <a:spLocks/>
          </p:cNvSpPr>
          <p:nvPr/>
        </p:nvSpPr>
        <p:spPr>
          <a:xfrm>
            <a:off x="8157566" y="1369110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chemeClr val="bg1"/>
                </a:solidFill>
              </a:rPr>
              <a:t>73%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D582D13-78C7-D15F-6523-6C217AC25CE4}"/>
              </a:ext>
            </a:extLst>
          </p:cNvPr>
          <p:cNvSpPr txBox="1">
            <a:spLocks/>
          </p:cNvSpPr>
          <p:nvPr/>
        </p:nvSpPr>
        <p:spPr>
          <a:xfrm>
            <a:off x="9240526" y="2324741"/>
            <a:ext cx="2404073" cy="9872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600">
                <a:solidFill>
                  <a:schemeClr val="bg1"/>
                </a:solidFill>
                <a:sym typeface="Arial"/>
              </a:rPr>
              <a:t>In Saudi Arabia</a:t>
            </a:r>
            <a:endParaRPr lang="en-US" sz="1600">
              <a:solidFill>
                <a:schemeClr val="bg1"/>
              </a:solidFill>
              <a:sym typeface="Arial"/>
            </a:endParaRP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CD7400CD-7474-9E41-2578-4A0B14E5266E}"/>
              </a:ext>
            </a:extLst>
          </p:cNvPr>
          <p:cNvSpPr txBox="1">
            <a:spLocks/>
          </p:cNvSpPr>
          <p:nvPr/>
        </p:nvSpPr>
        <p:spPr>
          <a:xfrm>
            <a:off x="8148904" y="2284803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chemeClr val="bg1"/>
                </a:solidFill>
              </a:rPr>
              <a:t>64%</a:t>
            </a:r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16488DC3-2219-4328-9D53-0F4FE906123C}"/>
              </a:ext>
            </a:extLst>
          </p:cNvPr>
          <p:cNvSpPr txBox="1">
            <a:spLocks/>
          </p:cNvSpPr>
          <p:nvPr/>
        </p:nvSpPr>
        <p:spPr>
          <a:xfrm>
            <a:off x="9249188" y="552895"/>
            <a:ext cx="2027011" cy="9872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600">
                <a:solidFill>
                  <a:schemeClr val="bg1"/>
                </a:solidFill>
                <a:sym typeface="Arial"/>
              </a:rPr>
              <a:t>In Thailand</a:t>
            </a:r>
            <a:endParaRPr lang="en-US" sz="1600">
              <a:solidFill>
                <a:schemeClr val="bg1"/>
              </a:solidFill>
              <a:sym typeface="Arial"/>
            </a:endParaRPr>
          </a:p>
        </p:txBody>
      </p:sp>
      <p:sp>
        <p:nvSpPr>
          <p:cNvPr id="42" name="Text Placeholder 8">
            <a:extLst>
              <a:ext uri="{FF2B5EF4-FFF2-40B4-BE49-F238E27FC236}">
                <a16:creationId xmlns:a16="http://schemas.microsoft.com/office/drawing/2014/main" id="{A6B9D0BB-D16C-4770-DE56-B34D2354892F}"/>
              </a:ext>
            </a:extLst>
          </p:cNvPr>
          <p:cNvSpPr txBox="1">
            <a:spLocks/>
          </p:cNvSpPr>
          <p:nvPr/>
        </p:nvSpPr>
        <p:spPr>
          <a:xfrm>
            <a:off x="8157566" y="512957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48" name="Text Placeholder 3">
            <a:extLst>
              <a:ext uri="{FF2B5EF4-FFF2-40B4-BE49-F238E27FC236}">
                <a16:creationId xmlns:a16="http://schemas.microsoft.com/office/drawing/2014/main" id="{D7147A26-523E-9B99-A236-7DAB75AA54CB}"/>
              </a:ext>
            </a:extLst>
          </p:cNvPr>
          <p:cNvSpPr txBox="1">
            <a:spLocks/>
          </p:cNvSpPr>
          <p:nvPr/>
        </p:nvSpPr>
        <p:spPr>
          <a:xfrm>
            <a:off x="9208864" y="3552666"/>
            <a:ext cx="2344295" cy="9872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600">
                <a:solidFill>
                  <a:schemeClr val="bg1"/>
                </a:solidFill>
                <a:sym typeface="Arial"/>
              </a:rPr>
              <a:t>In Singapore and UAE</a:t>
            </a:r>
            <a:endParaRPr lang="en-US" sz="1600">
              <a:solidFill>
                <a:schemeClr val="bg1"/>
              </a:solidFill>
              <a:sym typeface="Arial"/>
            </a:endParaRPr>
          </a:p>
        </p:txBody>
      </p:sp>
      <p:sp>
        <p:nvSpPr>
          <p:cNvPr id="50" name="Text Placeholder 8">
            <a:extLst>
              <a:ext uri="{FF2B5EF4-FFF2-40B4-BE49-F238E27FC236}">
                <a16:creationId xmlns:a16="http://schemas.microsoft.com/office/drawing/2014/main" id="{0E8351B4-D878-0151-1046-BD305AD02456}"/>
              </a:ext>
            </a:extLst>
          </p:cNvPr>
          <p:cNvSpPr txBox="1">
            <a:spLocks/>
          </p:cNvSpPr>
          <p:nvPr/>
        </p:nvSpPr>
        <p:spPr>
          <a:xfrm>
            <a:off x="8117242" y="3512728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chemeClr val="bg1"/>
                </a:solidFill>
              </a:rPr>
              <a:t>63%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90EA0DB2-0064-1641-C1DF-E35143AA8CB7}"/>
              </a:ext>
            </a:extLst>
          </p:cNvPr>
          <p:cNvPicPr preferRelativeResize="0"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BF446E-76A7-8EE0-7854-B30647A89853}"/>
              </a:ext>
            </a:extLst>
          </p:cNvPr>
          <p:cNvCxnSpPr>
            <a:cxnSpLocks/>
          </p:cNvCxnSpPr>
          <p:nvPr/>
        </p:nvCxnSpPr>
        <p:spPr>
          <a:xfrm>
            <a:off x="8098026" y="2480076"/>
            <a:ext cx="327083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CE5551-67E8-5059-3E7D-10209B926B3B}"/>
              </a:ext>
            </a:extLst>
          </p:cNvPr>
          <p:cNvCxnSpPr>
            <a:cxnSpLocks/>
          </p:cNvCxnSpPr>
          <p:nvPr/>
        </p:nvCxnSpPr>
        <p:spPr>
          <a:xfrm>
            <a:off x="8098026" y="1563299"/>
            <a:ext cx="327083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199C68E-B928-EA00-4C38-FC47A7EF097F}"/>
              </a:ext>
            </a:extLst>
          </p:cNvPr>
          <p:cNvCxnSpPr>
            <a:cxnSpLocks/>
          </p:cNvCxnSpPr>
          <p:nvPr/>
        </p:nvCxnSpPr>
        <p:spPr>
          <a:xfrm>
            <a:off x="8098026" y="3361218"/>
            <a:ext cx="327083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6A5B4A76-4D08-A80E-D1DA-4CEE58306C6B}"/>
              </a:ext>
            </a:extLst>
          </p:cNvPr>
          <p:cNvSpPr txBox="1">
            <a:spLocks/>
          </p:cNvSpPr>
          <p:nvPr/>
        </p:nvSpPr>
        <p:spPr>
          <a:xfrm>
            <a:off x="9238601" y="4931700"/>
            <a:ext cx="2344295" cy="9872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600">
                <a:solidFill>
                  <a:schemeClr val="bg1"/>
                </a:solidFill>
                <a:sym typeface="Arial"/>
              </a:rPr>
              <a:t> Europe </a:t>
            </a:r>
            <a:r>
              <a:rPr lang="en-US" sz="1600">
                <a:solidFill>
                  <a:schemeClr val="bg1"/>
                </a:solidFill>
                <a:sym typeface="Arial"/>
              </a:rPr>
              <a:t>(46% UK)</a:t>
            </a:r>
            <a:endParaRPr lang="en-GB" sz="1600">
              <a:solidFill>
                <a:schemeClr val="bg1"/>
              </a:solidFill>
              <a:sym typeface="Arial"/>
            </a:endParaRP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4CF75C9B-A3FE-AF39-24B9-FE26812E750A}"/>
              </a:ext>
            </a:extLst>
          </p:cNvPr>
          <p:cNvSpPr txBox="1">
            <a:spLocks/>
          </p:cNvSpPr>
          <p:nvPr/>
        </p:nvSpPr>
        <p:spPr>
          <a:xfrm>
            <a:off x="8146979" y="4891762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chemeClr val="bg1"/>
                </a:solidFill>
              </a:rPr>
              <a:t>43%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8C145B-F6BC-FB9F-607E-D7ADA37975F4}"/>
              </a:ext>
            </a:extLst>
          </p:cNvPr>
          <p:cNvCxnSpPr>
            <a:cxnSpLocks/>
          </p:cNvCxnSpPr>
          <p:nvPr/>
        </p:nvCxnSpPr>
        <p:spPr>
          <a:xfrm>
            <a:off x="8127763" y="4740252"/>
            <a:ext cx="327083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2221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603D51A-5411-82E1-111A-4C16B1173C8F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668980" cy="6857999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3DEE204-26AE-246F-6374-D8A5F00611AE}"/>
              </a:ext>
            </a:extLst>
          </p:cNvPr>
          <p:cNvSpPr/>
          <p:nvPr/>
        </p:nvSpPr>
        <p:spPr>
          <a:xfrm rot="16200000">
            <a:off x="1108180" y="4297198"/>
            <a:ext cx="1452624" cy="3668980"/>
          </a:xfrm>
          <a:prstGeom prst="rect">
            <a:avLst/>
          </a:prstGeom>
          <a:gradFill>
            <a:gsLst>
              <a:gs pos="19000">
                <a:schemeClr val="tx1">
                  <a:alpha val="95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59" name="Text Placeholder 9">
            <a:extLst>
              <a:ext uri="{FF2B5EF4-FFF2-40B4-BE49-F238E27FC236}">
                <a16:creationId xmlns:a16="http://schemas.microsoft.com/office/drawing/2014/main" id="{6AE5E8F8-68FF-FD4D-827D-361F4E09448B}"/>
              </a:ext>
            </a:extLst>
          </p:cNvPr>
          <p:cNvSpPr txBox="1">
            <a:spLocks/>
          </p:cNvSpPr>
          <p:nvPr/>
        </p:nvSpPr>
        <p:spPr>
          <a:xfrm>
            <a:off x="4905753" y="3653816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0" name="Text Placeholder 9">
            <a:extLst>
              <a:ext uri="{FF2B5EF4-FFF2-40B4-BE49-F238E27FC236}">
                <a16:creationId xmlns:a16="http://schemas.microsoft.com/office/drawing/2014/main" id="{CC11BD10-99DC-F546-8A57-BB44A2F8DDCB}"/>
              </a:ext>
            </a:extLst>
          </p:cNvPr>
          <p:cNvSpPr txBox="1">
            <a:spLocks/>
          </p:cNvSpPr>
          <p:nvPr/>
        </p:nvSpPr>
        <p:spPr>
          <a:xfrm>
            <a:off x="4013061" y="3653816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4" name="Text Placeholder 9">
            <a:extLst>
              <a:ext uri="{FF2B5EF4-FFF2-40B4-BE49-F238E27FC236}">
                <a16:creationId xmlns:a16="http://schemas.microsoft.com/office/drawing/2014/main" id="{2AC7E97F-80DC-9A49-9503-72C7B2F4ACDB}"/>
              </a:ext>
            </a:extLst>
          </p:cNvPr>
          <p:cNvSpPr txBox="1">
            <a:spLocks/>
          </p:cNvSpPr>
          <p:nvPr/>
        </p:nvSpPr>
        <p:spPr>
          <a:xfrm>
            <a:off x="4905753" y="4956214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ADF00F57-80B0-7542-B164-4BFAA8AA0B7B}"/>
              </a:ext>
            </a:extLst>
          </p:cNvPr>
          <p:cNvSpPr txBox="1">
            <a:spLocks/>
          </p:cNvSpPr>
          <p:nvPr/>
        </p:nvSpPr>
        <p:spPr>
          <a:xfrm>
            <a:off x="4013061" y="4956214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8" name="Text Placeholder 3">
            <a:extLst>
              <a:ext uri="{FF2B5EF4-FFF2-40B4-BE49-F238E27FC236}">
                <a16:creationId xmlns:a16="http://schemas.microsoft.com/office/drawing/2014/main" id="{122ADECA-187B-0E4B-AA65-6FD52034DF90}"/>
              </a:ext>
            </a:extLst>
          </p:cNvPr>
          <p:cNvSpPr txBox="1">
            <a:spLocks/>
          </p:cNvSpPr>
          <p:nvPr/>
        </p:nvSpPr>
        <p:spPr>
          <a:xfrm>
            <a:off x="5301578" y="4949874"/>
            <a:ext cx="2084741" cy="102665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US" sz="1400" kern="0">
                <a:sym typeface="Arial"/>
              </a:rPr>
              <a:t> I’m </a:t>
            </a:r>
            <a:r>
              <a:rPr lang="en-US" sz="1400" b="1" kern="0">
                <a:sym typeface="Arial"/>
              </a:rPr>
              <a:t>less health conscious </a:t>
            </a:r>
            <a:r>
              <a:rPr lang="en-US" sz="1400" kern="0">
                <a:sym typeface="Arial"/>
              </a:rPr>
              <a:t>because I have other priorities</a:t>
            </a:r>
          </a:p>
          <a:p>
            <a:pPr marL="12700" marR="508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US" sz="1100" u="sng">
                <a:solidFill>
                  <a:srgbClr val="000000"/>
                </a:solidFill>
                <a:sym typeface="Arial"/>
              </a:rPr>
              <a:t>(no change since last wave)</a:t>
            </a:r>
            <a:endParaRPr lang="en-US" sz="1100" b="1" u="sng" kern="0">
              <a:sym typeface="Arial"/>
            </a:endParaRP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E8D1B3ED-DB66-8742-9119-26E0F2694E5F}"/>
              </a:ext>
            </a:extLst>
          </p:cNvPr>
          <p:cNvSpPr txBox="1">
            <a:spLocks/>
          </p:cNvSpPr>
          <p:nvPr/>
        </p:nvSpPr>
        <p:spPr>
          <a:xfrm>
            <a:off x="4008937" y="4949874"/>
            <a:ext cx="1045578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16%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8A2916C9-555C-1A4B-AD30-D8F9EEBA3013}"/>
              </a:ext>
            </a:extLst>
          </p:cNvPr>
          <p:cNvSpPr txBox="1">
            <a:spLocks/>
          </p:cNvSpPr>
          <p:nvPr/>
        </p:nvSpPr>
        <p:spPr>
          <a:xfrm>
            <a:off x="4909318" y="2376942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2963C287-3E96-F64C-8FB1-238D03257371}"/>
              </a:ext>
            </a:extLst>
          </p:cNvPr>
          <p:cNvSpPr txBox="1">
            <a:spLocks/>
          </p:cNvSpPr>
          <p:nvPr/>
        </p:nvSpPr>
        <p:spPr>
          <a:xfrm>
            <a:off x="4016626" y="2376942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B7F74F1-727D-E541-AC98-3335F72BF6C1}"/>
              </a:ext>
            </a:extLst>
          </p:cNvPr>
          <p:cNvSpPr txBox="1">
            <a:spLocks/>
          </p:cNvSpPr>
          <p:nvPr/>
        </p:nvSpPr>
        <p:spPr>
          <a:xfrm>
            <a:off x="5312726" y="2380729"/>
            <a:ext cx="2027011" cy="9872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400">
                <a:solidFill>
                  <a:srgbClr val="000000"/>
                </a:solidFill>
                <a:sym typeface="Arial"/>
              </a:rPr>
              <a:t>I feel </a:t>
            </a:r>
            <a:r>
              <a:rPr lang="en-GB" sz="1400" b="1">
                <a:solidFill>
                  <a:srgbClr val="000000"/>
                </a:solidFill>
                <a:sym typeface="Arial"/>
              </a:rPr>
              <a:t>more stressed   </a:t>
            </a:r>
            <a:r>
              <a:rPr lang="en-US" sz="1100" u="sng">
                <a:solidFill>
                  <a:srgbClr val="000000"/>
                </a:solidFill>
                <a:sym typeface="Arial"/>
              </a:rPr>
              <a:t>(+1pp since last wave)</a:t>
            </a:r>
            <a:endParaRPr lang="en-GB" sz="1100">
              <a:solidFill>
                <a:srgbClr val="000000"/>
              </a:solidFill>
              <a:sym typeface="Arial"/>
            </a:endParaRP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D99EA003-46DF-ED47-AE2B-B3D1070966F3}"/>
              </a:ext>
            </a:extLst>
          </p:cNvPr>
          <p:cNvSpPr txBox="1">
            <a:spLocks/>
          </p:cNvSpPr>
          <p:nvPr/>
        </p:nvSpPr>
        <p:spPr>
          <a:xfrm>
            <a:off x="3964000" y="2380728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34%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479E335-A82D-6C42-923D-ACD728A9CC4B}"/>
              </a:ext>
            </a:extLst>
          </p:cNvPr>
          <p:cNvSpPr txBox="1">
            <a:spLocks/>
          </p:cNvSpPr>
          <p:nvPr/>
        </p:nvSpPr>
        <p:spPr>
          <a:xfrm>
            <a:off x="8710460" y="3643114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89E7587B-68D8-334B-98E8-A28BE070503E}"/>
              </a:ext>
            </a:extLst>
          </p:cNvPr>
          <p:cNvSpPr txBox="1">
            <a:spLocks/>
          </p:cNvSpPr>
          <p:nvPr/>
        </p:nvSpPr>
        <p:spPr>
          <a:xfrm>
            <a:off x="7817768" y="3643114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2D2D88FF-D65E-A34C-A583-19B03AB98CA5}"/>
              </a:ext>
            </a:extLst>
          </p:cNvPr>
          <p:cNvSpPr txBox="1">
            <a:spLocks/>
          </p:cNvSpPr>
          <p:nvPr/>
        </p:nvSpPr>
        <p:spPr>
          <a:xfrm>
            <a:off x="5337446" y="3666737"/>
            <a:ext cx="1989649" cy="101696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GB" sz="1400" kern="0">
                <a:sym typeface="Arial"/>
              </a:rPr>
              <a:t>I’m </a:t>
            </a:r>
            <a:r>
              <a:rPr lang="en-GB" sz="1400" b="1" kern="0">
                <a:sym typeface="Arial"/>
              </a:rPr>
              <a:t>eating</a:t>
            </a:r>
            <a:r>
              <a:rPr lang="en-GB" sz="1400" kern="0">
                <a:sym typeface="Arial"/>
              </a:rPr>
              <a:t> </a:t>
            </a:r>
            <a:r>
              <a:rPr lang="en-GB" sz="1400" b="1" kern="0">
                <a:sym typeface="Arial"/>
              </a:rPr>
              <a:t>less healthy</a:t>
            </a:r>
            <a:r>
              <a:rPr lang="en-GB" sz="1100" b="1" kern="0">
                <a:sym typeface="Arial"/>
              </a:rPr>
              <a:t> </a:t>
            </a:r>
          </a:p>
          <a:p>
            <a:pPr marL="12700" marR="508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US" sz="1100" u="sng">
                <a:solidFill>
                  <a:srgbClr val="000000"/>
                </a:solidFill>
                <a:sym typeface="Arial"/>
              </a:rPr>
              <a:t>(+1pp since last wave)</a:t>
            </a:r>
            <a:endParaRPr lang="en-US" sz="1100" b="1" u="sng" kern="0">
              <a:sym typeface="Arial"/>
            </a:endParaRP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BC6AD40D-0A04-DA4D-AEBC-2BD0C909C06D}"/>
              </a:ext>
            </a:extLst>
          </p:cNvPr>
          <p:cNvSpPr txBox="1">
            <a:spLocks/>
          </p:cNvSpPr>
          <p:nvPr/>
        </p:nvSpPr>
        <p:spPr>
          <a:xfrm>
            <a:off x="3977848" y="3687718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20%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C6FB3AE7-2189-7548-9198-6F445E50A3A7}"/>
              </a:ext>
            </a:extLst>
          </p:cNvPr>
          <p:cNvSpPr txBox="1">
            <a:spLocks/>
          </p:cNvSpPr>
          <p:nvPr/>
        </p:nvSpPr>
        <p:spPr>
          <a:xfrm>
            <a:off x="8714025" y="2366240"/>
            <a:ext cx="264611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FA138E1F-83A7-9646-8C1B-969D57D41312}"/>
              </a:ext>
            </a:extLst>
          </p:cNvPr>
          <p:cNvSpPr txBox="1">
            <a:spLocks/>
          </p:cNvSpPr>
          <p:nvPr/>
        </p:nvSpPr>
        <p:spPr>
          <a:xfrm>
            <a:off x="7821333" y="2366240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F40BBF3B-462E-A846-85B5-F018BAFD915C}"/>
              </a:ext>
            </a:extLst>
          </p:cNvPr>
          <p:cNvSpPr txBox="1">
            <a:spLocks/>
          </p:cNvSpPr>
          <p:nvPr/>
        </p:nvSpPr>
        <p:spPr>
          <a:xfrm>
            <a:off x="9117433" y="2366240"/>
            <a:ext cx="2103182" cy="104414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GB" sz="1400" kern="0">
                <a:sym typeface="Arial"/>
              </a:rPr>
              <a:t>I’m </a:t>
            </a:r>
            <a:r>
              <a:rPr lang="en-GB" sz="1400" b="1" kern="0">
                <a:sym typeface="Arial"/>
              </a:rPr>
              <a:t>buying fewer </a:t>
            </a:r>
            <a:r>
              <a:rPr lang="en-GB" sz="1400" kern="0">
                <a:sym typeface="Arial"/>
              </a:rPr>
              <a:t>items to </a:t>
            </a:r>
            <a:r>
              <a:rPr lang="en-GB" sz="1400" b="1" kern="0">
                <a:sym typeface="Arial"/>
              </a:rPr>
              <a:t>support my health</a:t>
            </a:r>
          </a:p>
          <a:p>
            <a:pPr marL="12700" marR="5080" lv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US" u="sng">
                <a:solidFill>
                  <a:srgbClr val="000000"/>
                </a:solidFill>
                <a:sym typeface="Arial"/>
              </a:rPr>
              <a:t>(+1pp since last wave)</a:t>
            </a:r>
            <a:endParaRPr lang="en-US" b="1" u="sng" kern="0">
              <a:sym typeface="Arial"/>
            </a:endParaRP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E59DF349-5CDD-2545-8733-D8371CDF39B0}"/>
              </a:ext>
            </a:extLst>
          </p:cNvPr>
          <p:cNvSpPr txBox="1">
            <a:spLocks/>
          </p:cNvSpPr>
          <p:nvPr/>
        </p:nvSpPr>
        <p:spPr>
          <a:xfrm>
            <a:off x="7768707" y="2370026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21%</a:t>
            </a:r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D99A3C0E-B2D1-4D13-AF58-7394FBD2BBAB}"/>
              </a:ext>
            </a:extLst>
          </p:cNvPr>
          <p:cNvSpPr txBox="1">
            <a:spLocks/>
          </p:cNvSpPr>
          <p:nvPr/>
        </p:nvSpPr>
        <p:spPr>
          <a:xfrm>
            <a:off x="7694299" y="3510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COST OF LIVING</a:t>
            </a:r>
          </a:p>
        </p:txBody>
      </p:sp>
      <p:sp>
        <p:nvSpPr>
          <p:cNvPr id="45" name="Text Placeholder 4">
            <a:extLst>
              <a:ext uri="{FF2B5EF4-FFF2-40B4-BE49-F238E27FC236}">
                <a16:creationId xmlns:a16="http://schemas.microsoft.com/office/drawing/2014/main" id="{3CD7DBE0-ADE6-4691-AF74-C3B63AB6590B}"/>
              </a:ext>
            </a:extLst>
          </p:cNvPr>
          <p:cNvSpPr txBox="1">
            <a:spLocks/>
          </p:cNvSpPr>
          <p:nvPr/>
        </p:nvSpPr>
        <p:spPr>
          <a:xfrm>
            <a:off x="4016626" y="669489"/>
            <a:ext cx="7792473" cy="1371765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kumimoji="0" lang="en-US" sz="36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dk2"/>
              </a:buClr>
              <a:buSzPts val="4000"/>
            </a:pPr>
            <a:r>
              <a:rPr lang="en-US" sz="2800">
                <a:solidFill>
                  <a:schemeClr val="tx1"/>
                </a:solidFill>
              </a:rPr>
              <a:t>Due to the current climate, people are feeling more stressed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35BFE48B-5542-96E5-2D73-7F82B1B64584}"/>
              </a:ext>
            </a:extLst>
          </p:cNvPr>
          <p:cNvPicPr preferRelativeResize="0"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Text Placeholder 3">
            <a:extLst>
              <a:ext uri="{FF2B5EF4-FFF2-40B4-BE49-F238E27FC236}">
                <a16:creationId xmlns:a16="http://schemas.microsoft.com/office/drawing/2014/main" id="{2A63D60F-0DB4-6347-8A63-89F0DC1794C2}"/>
              </a:ext>
            </a:extLst>
          </p:cNvPr>
          <p:cNvSpPr txBox="1">
            <a:spLocks/>
          </p:cNvSpPr>
          <p:nvPr/>
        </p:nvSpPr>
        <p:spPr>
          <a:xfrm>
            <a:off x="9222637" y="3602643"/>
            <a:ext cx="1702364" cy="102353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GB" sz="1400" kern="0">
                <a:sym typeface="Arial"/>
              </a:rPr>
              <a:t>I’m getting </a:t>
            </a:r>
            <a:r>
              <a:rPr lang="en-GB" sz="1400" b="1" kern="0">
                <a:sym typeface="Arial"/>
              </a:rPr>
              <a:t>less exercise</a:t>
            </a:r>
            <a:endParaRPr lang="en-GB" sz="1100" b="1" kern="0">
              <a:sym typeface="Arial"/>
            </a:endParaRPr>
          </a:p>
          <a:p>
            <a:pPr marL="12700" marR="508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800"/>
              <a:defRPr/>
            </a:pPr>
            <a:r>
              <a:rPr lang="en-US" sz="1100" u="sng">
                <a:solidFill>
                  <a:srgbClr val="000000"/>
                </a:solidFill>
                <a:sym typeface="Arial"/>
              </a:rPr>
              <a:t>(-1pp since last wave)</a:t>
            </a:r>
            <a:endParaRPr lang="en-US" sz="1100" b="1" u="sng" kern="0">
              <a:sym typeface="Arial"/>
            </a:endParaRPr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E3F067B5-BF74-7843-8123-16D5D02BB61C}"/>
              </a:ext>
            </a:extLst>
          </p:cNvPr>
          <p:cNvSpPr txBox="1">
            <a:spLocks/>
          </p:cNvSpPr>
          <p:nvPr/>
        </p:nvSpPr>
        <p:spPr>
          <a:xfrm>
            <a:off x="7894741" y="3596820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18%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64BD04AC-7CCF-1F35-1BFD-EC1D521654A7}"/>
              </a:ext>
            </a:extLst>
          </p:cNvPr>
          <p:cNvSpPr txBox="1">
            <a:spLocks/>
          </p:cNvSpPr>
          <p:nvPr/>
        </p:nvSpPr>
        <p:spPr>
          <a:xfrm>
            <a:off x="5103330" y="3047634"/>
            <a:ext cx="2402369" cy="31786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400" b="1">
                <a:solidFill>
                  <a:srgbClr val="000000"/>
                </a:solidFill>
                <a:sym typeface="Arial"/>
              </a:rPr>
              <a:t>UK: 34% </a:t>
            </a:r>
            <a:r>
              <a:rPr lang="en-GB" sz="1100" b="1">
                <a:solidFill>
                  <a:srgbClr val="000000"/>
                </a:solidFill>
                <a:sym typeface="Arial"/>
              </a:rPr>
              <a:t>(-4pp since last wave)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B58BA34-6B74-F9E1-9B85-1F1BB2AE79B3}"/>
              </a:ext>
            </a:extLst>
          </p:cNvPr>
          <p:cNvSpPr txBox="1">
            <a:spLocks/>
          </p:cNvSpPr>
          <p:nvPr/>
        </p:nvSpPr>
        <p:spPr>
          <a:xfrm>
            <a:off x="8837130" y="3098434"/>
            <a:ext cx="2402369" cy="31786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400" b="1" dirty="0">
                <a:solidFill>
                  <a:srgbClr val="000000"/>
                </a:solidFill>
                <a:sym typeface="Arial"/>
              </a:rPr>
              <a:t>UK: 12% </a:t>
            </a:r>
            <a:r>
              <a:rPr lang="en-GB" sz="1100" b="1" dirty="0">
                <a:solidFill>
                  <a:srgbClr val="000000"/>
                </a:solidFill>
                <a:sym typeface="Arial"/>
              </a:rPr>
              <a:t>(-3pp since last wave)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69FD311-3E26-D570-E23A-BBBFC2F1953F}"/>
              </a:ext>
            </a:extLst>
          </p:cNvPr>
          <p:cNvSpPr txBox="1">
            <a:spLocks/>
          </p:cNvSpPr>
          <p:nvPr/>
        </p:nvSpPr>
        <p:spPr>
          <a:xfrm>
            <a:off x="5141430" y="4381134"/>
            <a:ext cx="2402369" cy="31786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400" b="1" dirty="0">
                <a:solidFill>
                  <a:srgbClr val="000000"/>
                </a:solidFill>
                <a:sym typeface="Arial"/>
              </a:rPr>
              <a:t>UK: </a:t>
            </a:r>
            <a:r>
              <a:rPr lang="en-GB" sz="1400" b="1" dirty="0">
                <a:sym typeface="Arial"/>
              </a:rPr>
              <a:t>19</a:t>
            </a:r>
            <a:r>
              <a:rPr lang="en-GB" sz="1400" b="1" dirty="0">
                <a:solidFill>
                  <a:srgbClr val="000000"/>
                </a:solidFill>
                <a:sym typeface="Arial"/>
              </a:rPr>
              <a:t>% </a:t>
            </a:r>
            <a:r>
              <a:rPr lang="en-GB" sz="1100" b="1" dirty="0">
                <a:solidFill>
                  <a:srgbClr val="000000"/>
                </a:solidFill>
                <a:sym typeface="Arial"/>
              </a:rPr>
              <a:t>(-1pp since last wave)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2CABCEF-8E0A-5446-7B52-D4B87F7D4FD2}"/>
              </a:ext>
            </a:extLst>
          </p:cNvPr>
          <p:cNvSpPr txBox="1">
            <a:spLocks/>
          </p:cNvSpPr>
          <p:nvPr/>
        </p:nvSpPr>
        <p:spPr>
          <a:xfrm>
            <a:off x="8938730" y="4355734"/>
            <a:ext cx="2402369" cy="31786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400" b="1" dirty="0">
                <a:solidFill>
                  <a:srgbClr val="000000"/>
                </a:solidFill>
                <a:sym typeface="Arial"/>
              </a:rPr>
              <a:t>UK: 14% </a:t>
            </a:r>
            <a:r>
              <a:rPr lang="en-GB" sz="900" b="1" dirty="0">
                <a:solidFill>
                  <a:srgbClr val="000000"/>
                </a:solidFill>
                <a:sym typeface="Arial"/>
              </a:rPr>
              <a:t>(-1pp since last wave)</a:t>
            </a:r>
            <a:endParaRPr lang="en-GB" sz="1100" b="1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9BC350DD-A8FB-8259-E06C-7A68BEE04DA8}"/>
              </a:ext>
            </a:extLst>
          </p:cNvPr>
          <p:cNvSpPr txBox="1">
            <a:spLocks/>
          </p:cNvSpPr>
          <p:nvPr/>
        </p:nvSpPr>
        <p:spPr>
          <a:xfrm>
            <a:off x="5141430" y="5867034"/>
            <a:ext cx="2402369" cy="31786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spcBef>
                <a:spcPts val="5900"/>
              </a:spcBef>
              <a:buSzPts val="1800"/>
              <a:defRPr/>
            </a:pPr>
            <a:r>
              <a:rPr lang="en-GB" sz="1400" b="1" dirty="0">
                <a:solidFill>
                  <a:srgbClr val="000000"/>
                </a:solidFill>
                <a:sym typeface="Arial"/>
              </a:rPr>
              <a:t>UK: 14% </a:t>
            </a:r>
            <a:r>
              <a:rPr lang="en-GB" sz="1100" b="1" dirty="0">
                <a:solidFill>
                  <a:srgbClr val="000000"/>
                </a:solidFill>
                <a:sym typeface="Arial"/>
              </a:rPr>
              <a:t>(+1pp since last wave)</a:t>
            </a:r>
          </a:p>
        </p:txBody>
      </p:sp>
    </p:spTree>
    <p:extLst>
      <p:ext uri="{BB962C8B-B14F-4D97-AF65-F5344CB8AC3E}">
        <p14:creationId xmlns:p14="http://schemas.microsoft.com/office/powerpoint/2010/main" val="41624314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9EB3663-A444-C231-5DF7-773424B5F902}"/>
              </a:ext>
            </a:extLst>
          </p:cNvPr>
          <p:cNvSpPr/>
          <p:nvPr/>
        </p:nvSpPr>
        <p:spPr>
          <a:xfrm>
            <a:off x="5363738" y="1203767"/>
            <a:ext cx="6372992" cy="4699193"/>
          </a:xfrm>
          <a:prstGeom prst="roundRect">
            <a:avLst>
              <a:gd name="adj" fmla="val 589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657287E4-D937-594D-A6FA-8F5F15E7F3B9}"/>
              </a:ext>
            </a:extLst>
          </p:cNvPr>
          <p:cNvSpPr txBox="1"/>
          <p:nvPr/>
        </p:nvSpPr>
        <p:spPr>
          <a:xfrm>
            <a:off x="5456158" y="1410247"/>
            <a:ext cx="6274926" cy="437940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0" marR="508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Areas consumers will spend more:</a:t>
            </a:r>
          </a:p>
        </p:txBody>
      </p:sp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69BEA27B-7A2C-1E40-9C35-392E67CCB4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8567" y="1410247"/>
            <a:ext cx="4673088" cy="1132153"/>
          </a:xfrm>
        </p:spPr>
        <p:txBody>
          <a:bodyPr/>
          <a:lstStyle/>
          <a:p>
            <a:pPr marL="12700" marR="5080" lvl="0">
              <a:lnSpc>
                <a:spcPct val="100000"/>
              </a:lnSpc>
              <a:buClr>
                <a:srgbClr val="000000"/>
              </a:buClr>
              <a:buSzPts val="1800"/>
              <a:defRPr/>
            </a:pPr>
            <a:r>
              <a:rPr lang="en-US" sz="2400" b="1" kern="0">
                <a:sym typeface="Arial"/>
              </a:rPr>
              <a:t>The top areas consumers expect to spend more in the next three months are:</a:t>
            </a:r>
            <a:endParaRPr lang="en-US" sz="2400" b="1"/>
          </a:p>
        </p:txBody>
      </p:sp>
      <p:graphicFrame>
        <p:nvGraphicFramePr>
          <p:cNvPr id="7" name="Google Shape;805;p117">
            <a:extLst>
              <a:ext uri="{FF2B5EF4-FFF2-40B4-BE49-F238E27FC236}">
                <a16:creationId xmlns:a16="http://schemas.microsoft.com/office/drawing/2014/main" id="{81B82723-01F4-854B-A601-AF958FA4AB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1443236"/>
              </p:ext>
            </p:extLst>
          </p:nvPr>
        </p:nvGraphicFramePr>
        <p:xfrm>
          <a:off x="5080817" y="2049263"/>
          <a:ext cx="5245212" cy="3785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349EADBC-B542-314A-BB59-643D02C8C47F}"/>
              </a:ext>
            </a:extLst>
          </p:cNvPr>
          <p:cNvGrpSpPr/>
          <p:nvPr/>
        </p:nvGrpSpPr>
        <p:grpSpPr>
          <a:xfrm>
            <a:off x="658567" y="2995216"/>
            <a:ext cx="4574616" cy="450667"/>
            <a:chOff x="2328777" y="2693310"/>
            <a:chExt cx="3187745" cy="398844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521B8894-DB40-534F-A3A6-5715BF3B3701}"/>
                </a:ext>
              </a:extLst>
            </p:cNvPr>
            <p:cNvSpPr/>
            <p:nvPr/>
          </p:nvSpPr>
          <p:spPr>
            <a:xfrm>
              <a:off x="2328778" y="2693311"/>
              <a:ext cx="3187744" cy="398843"/>
            </a:xfrm>
            <a:prstGeom prst="roundRect">
              <a:avLst>
                <a:gd name="adj" fmla="val 9720"/>
              </a:avLst>
            </a:prstGeom>
            <a:solidFill>
              <a:schemeClr val="bg1"/>
            </a:solidFill>
            <a:ln>
              <a:noFill/>
            </a:ln>
            <a:effectLst>
              <a:outerShdw blurRad="228600" dist="127000" dir="2700000" sx="102000" sy="102000" algn="ctr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Healthcare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5322DDB4-1F2C-204F-A6BA-0B5FD7082C97}"/>
                </a:ext>
              </a:extLst>
            </p:cNvPr>
            <p:cNvSpPr/>
            <p:nvPr/>
          </p:nvSpPr>
          <p:spPr>
            <a:xfrm flipH="1">
              <a:off x="2328777" y="2693310"/>
              <a:ext cx="45719" cy="398843"/>
            </a:xfrm>
            <a:prstGeom prst="roundRect">
              <a:avLst/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ACD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81393A7-BFB0-5048-A876-0D79C72714E8}"/>
              </a:ext>
            </a:extLst>
          </p:cNvPr>
          <p:cNvGrpSpPr/>
          <p:nvPr/>
        </p:nvGrpSpPr>
        <p:grpSpPr>
          <a:xfrm>
            <a:off x="658567" y="3631711"/>
            <a:ext cx="4574615" cy="450667"/>
            <a:chOff x="2328777" y="2693310"/>
            <a:chExt cx="3187745" cy="398844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523D2F70-FD4D-2E46-97B6-380577C089DA}"/>
                </a:ext>
              </a:extLst>
            </p:cNvPr>
            <p:cNvSpPr/>
            <p:nvPr/>
          </p:nvSpPr>
          <p:spPr>
            <a:xfrm>
              <a:off x="2328778" y="2693311"/>
              <a:ext cx="3187744" cy="398843"/>
            </a:xfrm>
            <a:prstGeom prst="roundRect">
              <a:avLst>
                <a:gd name="adj" fmla="val 9720"/>
              </a:avLst>
            </a:prstGeom>
            <a:solidFill>
              <a:schemeClr val="bg1"/>
            </a:solidFill>
            <a:ln>
              <a:noFill/>
            </a:ln>
            <a:effectLst>
              <a:outerShdw blurRad="228600" dist="127000" dir="2700000" sx="102000" sy="102000" algn="ctr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Supplements &amp; items to support my health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3032076C-6EF4-CC49-81BC-F4EB33A0E01E}"/>
                </a:ext>
              </a:extLst>
            </p:cNvPr>
            <p:cNvSpPr/>
            <p:nvPr/>
          </p:nvSpPr>
          <p:spPr>
            <a:xfrm flipH="1">
              <a:off x="2328777" y="2693310"/>
              <a:ext cx="45719" cy="398843"/>
            </a:xfrm>
            <a:prstGeom prst="roundRect">
              <a:avLst/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ACD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10D2DC4-64A7-F740-BA27-2EEB9963D2DE}"/>
              </a:ext>
            </a:extLst>
          </p:cNvPr>
          <p:cNvGrpSpPr/>
          <p:nvPr/>
        </p:nvGrpSpPr>
        <p:grpSpPr>
          <a:xfrm>
            <a:off x="658567" y="4244320"/>
            <a:ext cx="4574614" cy="450667"/>
            <a:chOff x="2328777" y="2693310"/>
            <a:chExt cx="3187745" cy="398844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DCDA6213-8F87-E14D-B1F6-22374E04BA7B}"/>
                </a:ext>
              </a:extLst>
            </p:cNvPr>
            <p:cNvSpPr/>
            <p:nvPr/>
          </p:nvSpPr>
          <p:spPr>
            <a:xfrm>
              <a:off x="2328778" y="2693311"/>
              <a:ext cx="3187744" cy="398843"/>
            </a:xfrm>
            <a:prstGeom prst="roundRect">
              <a:avLst>
                <a:gd name="adj" fmla="val 9720"/>
              </a:avLst>
            </a:prstGeom>
            <a:solidFill>
              <a:schemeClr val="bg1"/>
            </a:solidFill>
            <a:ln>
              <a:noFill/>
            </a:ln>
            <a:effectLst>
              <a:outerShdw blurRad="228600" dist="127000" dir="2700000" sx="102000" sy="102000" algn="ctr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Personal care</a:t>
              </a:r>
              <a:r>
                <a:rPr lang="en-US" sz="1600">
                  <a:solidFill>
                    <a:prstClr val="black"/>
                  </a:solidFill>
                  <a:latin typeface="Century Gothic" panose="020B0502020202020204" pitchFamily="34" charset="0"/>
                </a:rPr>
                <a:t> 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&amp; hygiene products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9E676AD0-1EBA-7944-82A9-B4581EEFB5C5}"/>
                </a:ext>
              </a:extLst>
            </p:cNvPr>
            <p:cNvSpPr/>
            <p:nvPr/>
          </p:nvSpPr>
          <p:spPr>
            <a:xfrm flipH="1">
              <a:off x="2328777" y="2693310"/>
              <a:ext cx="45719" cy="398843"/>
            </a:xfrm>
            <a:prstGeom prst="roundRect">
              <a:avLst/>
            </a:prstGeom>
            <a:solidFill>
              <a:srgbClr val="2ACD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468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ACD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5" name="Google Shape;805;p117">
            <a:extLst>
              <a:ext uri="{FF2B5EF4-FFF2-40B4-BE49-F238E27FC236}">
                <a16:creationId xmlns:a16="http://schemas.microsoft.com/office/drawing/2014/main" id="{3D177B4D-48A4-01C5-151C-0118D2720E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7924369"/>
              </p:ext>
            </p:extLst>
          </p:nvPr>
        </p:nvGraphicFramePr>
        <p:xfrm>
          <a:off x="7062017" y="2067849"/>
          <a:ext cx="5245212" cy="3785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A7C3293-8A68-26DC-419C-85B6AECD7F2E}"/>
              </a:ext>
            </a:extLst>
          </p:cNvPr>
          <p:cNvSpPr txBox="1"/>
          <p:nvPr/>
        </p:nvSpPr>
        <p:spPr>
          <a:xfrm>
            <a:off x="7370956" y="1895036"/>
            <a:ext cx="20964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508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-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[Top 2 Box – Spend a lot more/ a bit more]</a:t>
            </a:r>
            <a:endParaRPr kumimoji="0" lang="en-US" sz="1200" b="1" i="0" u="sng" strike="noStrike" kern="1200" cap="none" spc="-3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7E0B33-0DE4-0F0A-0A44-321DCB7DD4B7}"/>
              </a:ext>
            </a:extLst>
          </p:cNvPr>
          <p:cNvSpPr txBox="1"/>
          <p:nvPr/>
        </p:nvSpPr>
        <p:spPr>
          <a:xfrm>
            <a:off x="9363307" y="1891320"/>
            <a:ext cx="20964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508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-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[</a:t>
            </a:r>
            <a:r>
              <a:rPr lang="en-US" sz="1200" b="1" spc="-30">
                <a:solidFill>
                  <a:srgbClr val="0000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Bottom</a:t>
            </a:r>
            <a:r>
              <a:rPr kumimoji="0" lang="en-US" sz="1200" b="1" i="0" u="none" strike="noStrike" kern="1200" cap="none" spc="-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2 Box – Spend a lot less/ a bit less]</a:t>
            </a:r>
            <a:endParaRPr kumimoji="0" lang="en-US" sz="1200" b="1" i="0" u="sng" strike="noStrike" kern="1200" cap="none" spc="-3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10" name="Table 21">
            <a:extLst>
              <a:ext uri="{FF2B5EF4-FFF2-40B4-BE49-F238E27FC236}">
                <a16:creationId xmlns:a16="http://schemas.microsoft.com/office/drawing/2014/main" id="{E7660AD8-B246-0609-27E5-EC00044166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702315"/>
              </p:ext>
            </p:extLst>
          </p:nvPr>
        </p:nvGraphicFramePr>
        <p:xfrm>
          <a:off x="10841466" y="2185639"/>
          <a:ext cx="477024" cy="3445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024">
                  <a:extLst>
                    <a:ext uri="{9D8B030D-6E8A-4147-A177-3AD203B41FA5}">
                      <a16:colId xmlns:a16="http://schemas.microsoft.com/office/drawing/2014/main" val="894577201"/>
                    </a:ext>
                  </a:extLst>
                </a:gridCol>
              </a:tblGrid>
              <a:tr h="267207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743487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18%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1248976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21%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7563617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29%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780763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14%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068597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12%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481451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23%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665610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370B9D6D-53E7-2547-6891-18DCBDAAAA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92356"/>
              </p:ext>
            </p:extLst>
          </p:nvPr>
        </p:nvGraphicFramePr>
        <p:xfrm>
          <a:off x="8986648" y="2170770"/>
          <a:ext cx="477024" cy="3445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024">
                  <a:extLst>
                    <a:ext uri="{9D8B030D-6E8A-4147-A177-3AD203B41FA5}">
                      <a16:colId xmlns:a16="http://schemas.microsoft.com/office/drawing/2014/main" val="894577201"/>
                    </a:ext>
                  </a:extLst>
                </a:gridCol>
              </a:tblGrid>
              <a:tr h="267207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743487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12%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1248976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13%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7563617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16%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780763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11%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068597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chemeClr val="tx1"/>
                          </a:solidFill>
                        </a:rPr>
                        <a:t>10%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481451"/>
                  </a:ext>
                </a:extLst>
              </a:tr>
              <a:tr h="529753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</a:rPr>
                        <a:t>11%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665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0247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502;p61">
            <a:extLst>
              <a:ext uri="{FF2B5EF4-FFF2-40B4-BE49-F238E27FC236}">
                <a16:creationId xmlns:a16="http://schemas.microsoft.com/office/drawing/2014/main" id="{1F132466-62E4-174A-AA99-E348807D6FDF}"/>
              </a:ext>
            </a:extLst>
          </p:cNvPr>
          <p:cNvSpPr txBox="1">
            <a:spLocks/>
          </p:cNvSpPr>
          <p:nvPr/>
        </p:nvSpPr>
        <p:spPr>
          <a:xfrm>
            <a:off x="1027593" y="2705902"/>
            <a:ext cx="5233358" cy="19795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1800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>
                <a:solidFill>
                  <a:schemeClr val="bg1"/>
                </a:solidFill>
                <a:latin typeface="Century Gothic" panose="020B0502020202020204" pitchFamily="34" charset="0"/>
              </a:rPr>
              <a:t>Brand values, ethics, and social responsibility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C509BF8F-A430-8FA6-1433-44EFC543C5D3}"/>
              </a:ext>
            </a:extLst>
          </p:cNvPr>
          <p:cNvPicPr preferRelativeResize="0"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F4752BF-B59E-4E55-9A08-EFD4D8F22552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1568681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B7320922-856A-C34F-9CB7-638DB88B44DB}"/>
              </a:ext>
            </a:extLst>
          </p:cNvPr>
          <p:cNvSpPr/>
          <p:nvPr/>
        </p:nvSpPr>
        <p:spPr>
          <a:xfrm>
            <a:off x="8743950" y="0"/>
            <a:ext cx="344805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356F26-A1C9-4287-A0B3-B373B450EB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Brand values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C2401BE-E5CB-43F0-AED8-3369C010362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>
                <a:solidFill>
                  <a:schemeClr val="dk1"/>
                </a:solidFill>
                <a:ea typeface="Arial"/>
                <a:sym typeface="Arial"/>
              </a:rPr>
              <a:t>Consumers are thinking more about the values of the brands they buy.</a:t>
            </a:r>
            <a:endParaRPr lang="en-US"/>
          </a:p>
        </p:txBody>
      </p:sp>
      <p:sp>
        <p:nvSpPr>
          <p:cNvPr id="54" name="Text Placeholder 9">
            <a:extLst>
              <a:ext uri="{FF2B5EF4-FFF2-40B4-BE49-F238E27FC236}">
                <a16:creationId xmlns:a16="http://schemas.microsoft.com/office/drawing/2014/main" id="{BDAD6949-A645-5944-9C03-62BE0ACCABCA}"/>
              </a:ext>
            </a:extLst>
          </p:cNvPr>
          <p:cNvSpPr txBox="1">
            <a:spLocks/>
          </p:cNvSpPr>
          <p:nvPr/>
        </p:nvSpPr>
        <p:spPr>
          <a:xfrm>
            <a:off x="4905753" y="2227760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55" name="Text Placeholder 9">
            <a:extLst>
              <a:ext uri="{FF2B5EF4-FFF2-40B4-BE49-F238E27FC236}">
                <a16:creationId xmlns:a16="http://schemas.microsoft.com/office/drawing/2014/main" id="{1A56F01F-7E48-CF43-8B53-AB243C4818F6}"/>
              </a:ext>
            </a:extLst>
          </p:cNvPr>
          <p:cNvSpPr txBox="1">
            <a:spLocks/>
          </p:cNvSpPr>
          <p:nvPr/>
        </p:nvSpPr>
        <p:spPr>
          <a:xfrm>
            <a:off x="4013061" y="2227760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108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sp>
        <p:nvSpPr>
          <p:cNvPr id="58" name="Text Placeholder 3">
            <a:extLst>
              <a:ext uri="{FF2B5EF4-FFF2-40B4-BE49-F238E27FC236}">
                <a16:creationId xmlns:a16="http://schemas.microsoft.com/office/drawing/2014/main" id="{A4B6A6BA-EE5D-8148-9BD7-687F43699A77}"/>
              </a:ext>
            </a:extLst>
          </p:cNvPr>
          <p:cNvSpPr txBox="1">
            <a:spLocks/>
          </p:cNvSpPr>
          <p:nvPr/>
        </p:nvSpPr>
        <p:spPr>
          <a:xfrm>
            <a:off x="5301579" y="2463544"/>
            <a:ext cx="2651042" cy="252670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global consumers believe that brands should be </a:t>
            </a: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accountable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 to consumers.</a:t>
            </a:r>
          </a:p>
        </p:txBody>
      </p:sp>
      <p:sp>
        <p:nvSpPr>
          <p:cNvPr id="59" name="Text Placeholder 9">
            <a:extLst>
              <a:ext uri="{FF2B5EF4-FFF2-40B4-BE49-F238E27FC236}">
                <a16:creationId xmlns:a16="http://schemas.microsoft.com/office/drawing/2014/main" id="{6AE5E8F8-68FF-FD4D-827D-361F4E09448B}"/>
              </a:ext>
            </a:extLst>
          </p:cNvPr>
          <p:cNvSpPr txBox="1">
            <a:spLocks/>
          </p:cNvSpPr>
          <p:nvPr/>
        </p:nvSpPr>
        <p:spPr>
          <a:xfrm>
            <a:off x="4905753" y="3554426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60" name="Text Placeholder 9">
            <a:extLst>
              <a:ext uri="{FF2B5EF4-FFF2-40B4-BE49-F238E27FC236}">
                <a16:creationId xmlns:a16="http://schemas.microsoft.com/office/drawing/2014/main" id="{CC11BD10-99DC-F546-8A57-BB44A2F8DDCB}"/>
              </a:ext>
            </a:extLst>
          </p:cNvPr>
          <p:cNvSpPr txBox="1">
            <a:spLocks/>
          </p:cNvSpPr>
          <p:nvPr/>
        </p:nvSpPr>
        <p:spPr>
          <a:xfrm>
            <a:off x="4013061" y="3554426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63" name="Text Placeholder 3">
            <a:extLst>
              <a:ext uri="{FF2B5EF4-FFF2-40B4-BE49-F238E27FC236}">
                <a16:creationId xmlns:a16="http://schemas.microsoft.com/office/drawing/2014/main" id="{2A63D60F-0DB4-6347-8A63-89F0DC1794C2}"/>
              </a:ext>
            </a:extLst>
          </p:cNvPr>
          <p:cNvSpPr txBox="1">
            <a:spLocks/>
          </p:cNvSpPr>
          <p:nvPr/>
        </p:nvSpPr>
        <p:spPr>
          <a:xfrm>
            <a:off x="5301579" y="3883843"/>
            <a:ext cx="2651042" cy="25267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go out of their way to engage with brands that align with their values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</a:endParaRPr>
          </a:p>
        </p:txBody>
      </p:sp>
      <p:sp>
        <p:nvSpPr>
          <p:cNvPr id="64" name="Text Placeholder 9">
            <a:extLst>
              <a:ext uri="{FF2B5EF4-FFF2-40B4-BE49-F238E27FC236}">
                <a16:creationId xmlns:a16="http://schemas.microsoft.com/office/drawing/2014/main" id="{2AC7E97F-80DC-9A49-9503-72C7B2F4ACDB}"/>
              </a:ext>
            </a:extLst>
          </p:cNvPr>
          <p:cNvSpPr txBox="1">
            <a:spLocks/>
          </p:cNvSpPr>
          <p:nvPr/>
        </p:nvSpPr>
        <p:spPr>
          <a:xfrm>
            <a:off x="4905753" y="4856824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ADF00F57-80B0-7542-B164-4BFAA8AA0B7B}"/>
              </a:ext>
            </a:extLst>
          </p:cNvPr>
          <p:cNvSpPr txBox="1">
            <a:spLocks/>
          </p:cNvSpPr>
          <p:nvPr/>
        </p:nvSpPr>
        <p:spPr>
          <a:xfrm>
            <a:off x="4013061" y="4856824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68" name="Text Placeholder 3">
            <a:extLst>
              <a:ext uri="{FF2B5EF4-FFF2-40B4-BE49-F238E27FC236}">
                <a16:creationId xmlns:a16="http://schemas.microsoft.com/office/drawing/2014/main" id="{122ADECA-187B-0E4B-AA65-6FD52034DF90}"/>
              </a:ext>
            </a:extLst>
          </p:cNvPr>
          <p:cNvSpPr txBox="1">
            <a:spLocks/>
          </p:cNvSpPr>
          <p:nvPr/>
        </p:nvSpPr>
        <p:spPr>
          <a:xfrm>
            <a:off x="5301579" y="5249675"/>
            <a:ext cx="2772157" cy="25267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agree that it is important to invest time and care into the decisions they make as a consumer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A125C92-FC94-46C4-A7E4-122B962E5F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13061" y="2591957"/>
            <a:ext cx="1045578" cy="404952"/>
          </a:xfrm>
        </p:spPr>
        <p:txBody>
          <a:bodyPr/>
          <a:lstStyle/>
          <a:p>
            <a:pPr algn="ctr"/>
            <a:r>
              <a:rPr lang="en-US" sz="2000"/>
              <a:t>8 in 10</a:t>
            </a:r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E3F067B5-BF74-7843-8123-16D5D02BB61C}"/>
              </a:ext>
            </a:extLst>
          </p:cNvPr>
          <p:cNvSpPr txBox="1">
            <a:spLocks/>
          </p:cNvSpPr>
          <p:nvPr/>
        </p:nvSpPr>
        <p:spPr>
          <a:xfrm>
            <a:off x="3968124" y="3934037"/>
            <a:ext cx="1135452" cy="404952"/>
          </a:xfrm>
          <a:prstGeom prst="rect">
            <a:avLst/>
          </a:prstGeom>
          <a:noFill/>
        </p:spPr>
        <p:txBody>
          <a:bodyPr vert="horz" wrap="square" lIns="0" tIns="0" rIns="0" bIns="10800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64%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E8D1B3ED-DB66-8742-9119-26E0F2694E5F}"/>
              </a:ext>
            </a:extLst>
          </p:cNvPr>
          <p:cNvSpPr txBox="1">
            <a:spLocks/>
          </p:cNvSpPr>
          <p:nvPr/>
        </p:nvSpPr>
        <p:spPr>
          <a:xfrm>
            <a:off x="4013061" y="5251513"/>
            <a:ext cx="1045578" cy="404952"/>
          </a:xfrm>
          <a:prstGeom prst="rect">
            <a:avLst/>
          </a:prstGeom>
          <a:noFill/>
        </p:spPr>
        <p:txBody>
          <a:bodyPr vert="horz" wrap="square" lIns="0" tIns="0" rIns="0" bIns="10800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3 in 4</a:t>
            </a:r>
          </a:p>
        </p:txBody>
      </p:sp>
      <p:sp>
        <p:nvSpPr>
          <p:cNvPr id="72" name="Content Placeholder 5">
            <a:extLst>
              <a:ext uri="{FF2B5EF4-FFF2-40B4-BE49-F238E27FC236}">
                <a16:creationId xmlns:a16="http://schemas.microsoft.com/office/drawing/2014/main" id="{60630E7F-828A-3442-A2E3-29458E8A5F53}"/>
              </a:ext>
            </a:extLst>
          </p:cNvPr>
          <p:cNvSpPr txBox="1">
            <a:spLocks/>
          </p:cNvSpPr>
          <p:nvPr/>
        </p:nvSpPr>
        <p:spPr>
          <a:xfrm>
            <a:off x="9207011" y="692570"/>
            <a:ext cx="2669798" cy="54631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None/>
              <a:tabLst/>
              <a:defRPr/>
            </a:pPr>
            <a:r>
              <a:rPr kumimoji="0" lang="en-US" sz="1800" b="1" i="0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Positive environmental and social activities </a:t>
            </a:r>
            <a:r>
              <a:rPr kumimoji="0" lang="en-US" sz="1800" b="0" i="0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remain highly important in determining whether consumers will use a brand (70%)</a:t>
            </a: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Nearly </a:t>
            </a:r>
            <a:r>
              <a:rPr lang="en-US" sz="1400" b="1">
                <a:solidFill>
                  <a:srgbClr val="FFFFFF"/>
                </a:solidFill>
                <a:latin typeface="Century Gothic" panose="020B0502020202020204" pitchFamily="34" charset="0"/>
              </a:rPr>
              <a:t>7 </a:t>
            </a:r>
            <a:r>
              <a:rPr kumimoji="0" lang="en-US" sz="1400" b="1" i="0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in 10 </a:t>
            </a:r>
            <a:r>
              <a:rPr kumimoji="0" lang="en-US" sz="1400" b="0" i="0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(67%) global consumers would stop using a brand </a:t>
            </a:r>
            <a:r>
              <a:rPr kumimoji="0" lang="en-GB" sz="1400" b="0" i="0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because of its negative environmental and social activities</a:t>
            </a: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>
              <a:solidFill>
                <a:srgbClr val="FFFFFF"/>
              </a:solidFill>
              <a:latin typeface="Century Gothic" panose="020B0502020202020204" pitchFamily="34" charset="0"/>
            </a:endParaRPr>
          </a:p>
          <a:p>
            <a:pPr lvl="2">
              <a:lnSpc>
                <a:spcPct val="100000"/>
              </a:lnSpc>
              <a:buClr>
                <a:prstClr val="white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1200" cap="none" spc="-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However, a significant number of consumers don’t have enough information about it to start making those changes (66%).</a:t>
            </a:r>
          </a:p>
          <a:p>
            <a:pPr marR="0" lvl="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230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1200" b="0" i="0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230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1200" b="0" i="0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230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Tx/>
              <a:buBlip>
                <a:blip r:embed="rId6"/>
              </a:buBlip>
              <a:tabLst/>
              <a:defRPr/>
            </a:pPr>
            <a:endParaRPr kumimoji="0" lang="en-GB" sz="1200" b="0" i="0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18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18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230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Tx/>
              <a:buBlip>
                <a:blip r:embed="rId6"/>
              </a:buBlip>
              <a:tabLst/>
              <a:defRPr/>
            </a:pPr>
            <a:endParaRPr kumimoji="0" lang="en-GB" sz="1200" b="0" i="0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230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Tx/>
              <a:buBlip>
                <a:blip r:embed="rId6"/>
              </a:buBlip>
              <a:tabLst/>
              <a:defRPr/>
            </a:pPr>
            <a:endParaRPr kumimoji="0" lang="en-US" sz="1200" b="0" i="0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230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Tx/>
              <a:buBlip>
                <a:blip r:embed="rId6"/>
              </a:buBlip>
              <a:tabLst/>
              <a:defRPr/>
            </a:pPr>
            <a:endParaRPr kumimoji="0" lang="en-GB" sz="1200" b="0" i="0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18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-3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F55D238-F423-E841-8E7A-46EE6EE22046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668713" cy="6857999"/>
          </a:xfr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A371792-5F7B-5FCC-E14F-D2544F5313E8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  <p:pic>
        <p:nvPicPr>
          <p:cNvPr id="3" name="Google Shape;483;p43">
            <a:extLst>
              <a:ext uri="{FF2B5EF4-FFF2-40B4-BE49-F238E27FC236}">
                <a16:creationId xmlns:a16="http://schemas.microsoft.com/office/drawing/2014/main" id="{9D758CF3-DD54-0C0A-C5AE-7827EFBDE2F2}"/>
              </a:ext>
            </a:extLst>
          </p:cNvPr>
          <p:cNvPicPr preferRelativeResize="0"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84514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D1EF20-C32D-DE27-0B19-90D832475A4A}"/>
              </a:ext>
            </a:extLst>
          </p:cNvPr>
          <p:cNvCxnSpPr/>
          <p:nvPr/>
        </p:nvCxnSpPr>
        <p:spPr>
          <a:xfrm>
            <a:off x="960699" y="5555088"/>
            <a:ext cx="126164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A370F-2ED8-C922-7FDB-6E20C1FCF93E}"/>
              </a:ext>
            </a:extLst>
          </p:cNvPr>
          <p:cNvCxnSpPr/>
          <p:nvPr/>
        </p:nvCxnSpPr>
        <p:spPr>
          <a:xfrm>
            <a:off x="960699" y="4294208"/>
            <a:ext cx="7777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DDE5F08C-0C02-4BCF-B119-324EC3383D3C}"/>
              </a:ext>
            </a:extLst>
          </p:cNvPr>
          <p:cNvSpPr txBox="1">
            <a:spLocks/>
          </p:cNvSpPr>
          <p:nvPr/>
        </p:nvSpPr>
        <p:spPr>
          <a:xfrm>
            <a:off x="2950835" y="5003182"/>
            <a:ext cx="4209985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F3937162-64F3-40F0-ABA4-DBF6E1E67493}"/>
              </a:ext>
            </a:extLst>
          </p:cNvPr>
          <p:cNvSpPr txBox="1">
            <a:spLocks/>
          </p:cNvSpPr>
          <p:nvPr/>
        </p:nvSpPr>
        <p:spPr>
          <a:xfrm>
            <a:off x="2058144" y="5003182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9363DC0B-E7B2-4C0A-AA95-B6EEABF563EA}"/>
              </a:ext>
            </a:extLst>
          </p:cNvPr>
          <p:cNvSpPr txBox="1">
            <a:spLocks/>
          </p:cNvSpPr>
          <p:nvPr/>
        </p:nvSpPr>
        <p:spPr>
          <a:xfrm>
            <a:off x="2054020" y="4996842"/>
            <a:ext cx="1045578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64%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650059" y="648959"/>
            <a:ext cx="6115705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Arial"/>
                <a:cs typeface="Arial"/>
                <a:sym typeface="Arial"/>
              </a:rPr>
              <a:t>Shoppers still care about brand accountability and brand values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5E05FD3-4CC2-BD4C-A439-7F5E2F714E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7091" y="958672"/>
            <a:ext cx="5667768" cy="5667768"/>
          </a:xfrm>
          <a:prstGeom prst="rect">
            <a:avLst/>
          </a:prstGeom>
        </p:spPr>
      </p:pic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1FA6EC30-1CA8-A44E-8384-72104CDA4EC4}"/>
              </a:ext>
            </a:extLst>
          </p:cNvPr>
          <p:cNvSpPr txBox="1">
            <a:spLocks/>
          </p:cNvSpPr>
          <p:nvPr/>
        </p:nvSpPr>
        <p:spPr>
          <a:xfrm>
            <a:off x="1496128" y="2374259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2102F1B9-6FCE-8F4F-9F29-640E9F2B4E65}"/>
              </a:ext>
            </a:extLst>
          </p:cNvPr>
          <p:cNvSpPr txBox="1">
            <a:spLocks/>
          </p:cNvSpPr>
          <p:nvPr/>
        </p:nvSpPr>
        <p:spPr>
          <a:xfrm>
            <a:off x="603436" y="2374259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8DAE734F-0C1A-FF41-964E-E1A2F94D2CAB}"/>
              </a:ext>
            </a:extLst>
          </p:cNvPr>
          <p:cNvSpPr txBox="1">
            <a:spLocks/>
          </p:cNvSpPr>
          <p:nvPr/>
        </p:nvSpPr>
        <p:spPr>
          <a:xfrm>
            <a:off x="1738401" y="2615572"/>
            <a:ext cx="3128938" cy="6879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Of global consumers feel satisfied when they make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socially responsible</a:t>
            </a:r>
            <a:r>
              <a:rPr lang="en-US" sz="1400" b="1">
                <a:sym typeface="Arial"/>
              </a:rPr>
              <a:t> </a:t>
            </a:r>
            <a:r>
              <a:rPr lang="en-US" sz="1400">
                <a:sym typeface="Arial"/>
              </a:rPr>
              <a:t>choices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</a:endParaRP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ADB425CE-446E-524C-80DC-839F7A71E4EF}"/>
              </a:ext>
            </a:extLst>
          </p:cNvPr>
          <p:cNvSpPr txBox="1">
            <a:spLocks/>
          </p:cNvSpPr>
          <p:nvPr/>
        </p:nvSpPr>
        <p:spPr>
          <a:xfrm>
            <a:off x="2377543" y="3805407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62E122D9-1661-2F47-92E5-68A073D64173}"/>
              </a:ext>
            </a:extLst>
          </p:cNvPr>
          <p:cNvSpPr txBox="1">
            <a:spLocks/>
          </p:cNvSpPr>
          <p:nvPr/>
        </p:nvSpPr>
        <p:spPr>
          <a:xfrm>
            <a:off x="1484851" y="3805407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AE591582-7DDB-BA43-AB14-B2AB21700B27}"/>
              </a:ext>
            </a:extLst>
          </p:cNvPr>
          <p:cNvSpPr txBox="1">
            <a:spLocks/>
          </p:cNvSpPr>
          <p:nvPr/>
        </p:nvSpPr>
        <p:spPr>
          <a:xfrm>
            <a:off x="2737743" y="4198258"/>
            <a:ext cx="3051291" cy="25267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Of global consumers like to be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informed about the values/ethics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of the brands they use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47" name="Text Placeholder 8">
            <a:extLst>
              <a:ext uri="{FF2B5EF4-FFF2-40B4-BE49-F238E27FC236}">
                <a16:creationId xmlns:a16="http://schemas.microsoft.com/office/drawing/2014/main" id="{D37F11B7-242F-BE4F-AB6A-AB84A02012A7}"/>
              </a:ext>
            </a:extLst>
          </p:cNvPr>
          <p:cNvSpPr txBox="1">
            <a:spLocks/>
          </p:cNvSpPr>
          <p:nvPr/>
        </p:nvSpPr>
        <p:spPr>
          <a:xfrm>
            <a:off x="563356" y="2368063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76%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27E5992A-F131-3540-A4A2-DFDD07C0B463}"/>
              </a:ext>
            </a:extLst>
          </p:cNvPr>
          <p:cNvSpPr txBox="1">
            <a:spLocks/>
          </p:cNvSpPr>
          <p:nvPr/>
        </p:nvSpPr>
        <p:spPr>
          <a:xfrm>
            <a:off x="1480727" y="3799067"/>
            <a:ext cx="1045578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68%</a:t>
            </a: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7C6E4D67-9BE7-DB4C-86CC-F8EBB4B32CA3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all" spc="2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BRAND VALUES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9F3268B4-3671-4805-9CED-F364D8278C43}"/>
              </a:ext>
            </a:extLst>
          </p:cNvPr>
          <p:cNvSpPr txBox="1">
            <a:spLocks/>
          </p:cNvSpPr>
          <p:nvPr/>
        </p:nvSpPr>
        <p:spPr>
          <a:xfrm>
            <a:off x="3240262" y="5102985"/>
            <a:ext cx="3679779" cy="890875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go out of their way to engage with brands that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align with their values. </a:t>
            </a:r>
            <a:r>
              <a:rPr kumimoji="0" lang="en-US" sz="1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The same proportion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avoid brands </a:t>
            </a:r>
            <a:r>
              <a:rPr kumimoji="0" lang="en-US" sz="1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  <a:sym typeface="Arial"/>
              </a:rPr>
              <a:t>whose values aren’t aligned with theirs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7B3AC50-CC20-969C-2B6A-47BFFB1F39D9}"/>
              </a:ext>
            </a:extLst>
          </p:cNvPr>
          <p:cNvCxnSpPr>
            <a:cxnSpLocks/>
          </p:cNvCxnSpPr>
          <p:nvPr/>
        </p:nvCxnSpPr>
        <p:spPr>
          <a:xfrm>
            <a:off x="960699" y="3303571"/>
            <a:ext cx="0" cy="225151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oogle Shape;889;p104">
            <a:extLst>
              <a:ext uri="{FF2B5EF4-FFF2-40B4-BE49-F238E27FC236}">
                <a16:creationId xmlns:a16="http://schemas.microsoft.com/office/drawing/2014/main" id="{9B94F51E-DF30-1D33-590D-186F597F7EE7}"/>
              </a:ext>
            </a:extLst>
          </p:cNvPr>
          <p:cNvGrpSpPr/>
          <p:nvPr/>
        </p:nvGrpSpPr>
        <p:grpSpPr>
          <a:xfrm>
            <a:off x="5465421" y="41231"/>
            <a:ext cx="6774004" cy="6774004"/>
            <a:chOff x="2885658" y="41997"/>
            <a:chExt cx="6774004" cy="6774004"/>
          </a:xfrm>
        </p:grpSpPr>
        <p:sp>
          <p:nvSpPr>
            <p:cNvPr id="17" name="Google Shape;890;p104">
              <a:extLst>
                <a:ext uri="{FF2B5EF4-FFF2-40B4-BE49-F238E27FC236}">
                  <a16:creationId xmlns:a16="http://schemas.microsoft.com/office/drawing/2014/main" id="{CCC98270-1D82-033C-3D63-9FB73B82853D}"/>
                </a:ext>
              </a:extLst>
            </p:cNvPr>
            <p:cNvSpPr/>
            <p:nvPr/>
          </p:nvSpPr>
          <p:spPr>
            <a:xfrm>
              <a:off x="3802333" y="958672"/>
              <a:ext cx="4940654" cy="4940654"/>
            </a:xfrm>
            <a:prstGeom prst="ellipse">
              <a:avLst/>
            </a:prstGeom>
            <a:noFill/>
            <a:ln w="1905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891;p104">
              <a:extLst>
                <a:ext uri="{FF2B5EF4-FFF2-40B4-BE49-F238E27FC236}">
                  <a16:creationId xmlns:a16="http://schemas.microsoft.com/office/drawing/2014/main" id="{6D9C020C-ADC0-AAC2-E824-0814D7D00887}"/>
                </a:ext>
              </a:extLst>
            </p:cNvPr>
            <p:cNvSpPr/>
            <p:nvPr/>
          </p:nvSpPr>
          <p:spPr>
            <a:xfrm>
              <a:off x="2885658" y="41997"/>
              <a:ext cx="6774004" cy="6774004"/>
            </a:xfrm>
            <a:prstGeom prst="ellipse">
              <a:avLst/>
            </a:prstGeom>
            <a:noFill/>
            <a:ln w="1270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892;p104">
              <a:extLst>
                <a:ext uri="{FF2B5EF4-FFF2-40B4-BE49-F238E27FC236}">
                  <a16:creationId xmlns:a16="http://schemas.microsoft.com/office/drawing/2014/main" id="{EACC6FF8-2EEF-B966-8492-7C0562610745}"/>
                </a:ext>
              </a:extLst>
            </p:cNvPr>
            <p:cNvSpPr/>
            <p:nvPr/>
          </p:nvSpPr>
          <p:spPr>
            <a:xfrm>
              <a:off x="4007675" y="1164014"/>
              <a:ext cx="4529970" cy="4529971"/>
            </a:xfrm>
            <a:prstGeom prst="ellipse">
              <a:avLst/>
            </a:prstGeom>
            <a:solidFill>
              <a:schemeClr val="lt1">
                <a:alpha val="6666"/>
              </a:schemeClr>
            </a:solidFill>
            <a:ln>
              <a:noFill/>
            </a:ln>
            <a:effectLst>
              <a:outerShdw blurRad="635000" algn="ctr" rotWithShape="0">
                <a:srgbClr val="000000">
                  <a:alpha val="431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45561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1A47999B-75AB-DEBB-1696-A26CC505DC4B}"/>
              </a:ext>
            </a:extLst>
          </p:cNvPr>
          <p:cNvSpPr/>
          <p:nvPr/>
        </p:nvSpPr>
        <p:spPr>
          <a:xfrm>
            <a:off x="5520036" y="3172969"/>
            <a:ext cx="2532185" cy="25081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B02B12B-63D9-433D-FF12-C1FD9AB82235}"/>
              </a:ext>
            </a:extLst>
          </p:cNvPr>
          <p:cNvSpPr/>
          <p:nvPr/>
        </p:nvSpPr>
        <p:spPr>
          <a:xfrm>
            <a:off x="5468169" y="644769"/>
            <a:ext cx="2532185" cy="25081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58182A-2C10-7F1F-4DEB-932DE09067CA}"/>
              </a:ext>
            </a:extLst>
          </p:cNvPr>
          <p:cNvSpPr/>
          <p:nvPr/>
        </p:nvSpPr>
        <p:spPr>
          <a:xfrm>
            <a:off x="5967046" y="0"/>
            <a:ext cx="622495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85F02C98-8CC5-4FF8-9CB2-B4533F8CBFBC}"/>
              </a:ext>
            </a:extLst>
          </p:cNvPr>
          <p:cNvSpPr txBox="1">
            <a:spLocks/>
          </p:cNvSpPr>
          <p:nvPr/>
        </p:nvSpPr>
        <p:spPr>
          <a:xfrm>
            <a:off x="890480" y="2657459"/>
            <a:ext cx="4396628" cy="29381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2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2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2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2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2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pPr>
            <a:r>
              <a:rPr lang="en-US" sz="28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of global consumers would start using a brand—or use it more—because of its </a:t>
            </a:r>
            <a:r>
              <a:rPr lang="en-US" sz="2800" b="1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positive environmental and social </a:t>
            </a:r>
            <a:r>
              <a:rPr lang="en-US" sz="28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activities</a:t>
            </a:r>
            <a:br>
              <a:rPr lang="en-US" sz="28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</a:br>
            <a:endParaRPr lang="en-US" sz="2000" u="sng" kern="0" spc="0">
              <a:solidFill>
                <a:schemeClr val="bg1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6" name="Text Placeholder 26">
            <a:extLst>
              <a:ext uri="{FF2B5EF4-FFF2-40B4-BE49-F238E27FC236}">
                <a16:creationId xmlns:a16="http://schemas.microsoft.com/office/drawing/2014/main" id="{D12E87AF-32FB-4F21-9DA0-D74D6420FF8D}"/>
              </a:ext>
            </a:extLst>
          </p:cNvPr>
          <p:cNvSpPr txBox="1">
            <a:spLocks/>
          </p:cNvSpPr>
          <p:nvPr/>
        </p:nvSpPr>
        <p:spPr>
          <a:xfrm>
            <a:off x="890480" y="1109111"/>
            <a:ext cx="3897751" cy="760005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GB" sz="10000" b="1">
                <a:solidFill>
                  <a:schemeClr val="bg1"/>
                </a:solidFill>
              </a:rPr>
              <a:t>70%</a:t>
            </a: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B88EDD32-274F-4421-BF4B-B53098BFB1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4159501"/>
              </p:ext>
            </p:extLst>
          </p:nvPr>
        </p:nvGraphicFramePr>
        <p:xfrm>
          <a:off x="5534367" y="849255"/>
          <a:ext cx="2668706" cy="2284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Google Shape;870;p121">
            <a:extLst>
              <a:ext uri="{FF2B5EF4-FFF2-40B4-BE49-F238E27FC236}">
                <a16:creationId xmlns:a16="http://schemas.microsoft.com/office/drawing/2014/main" id="{48261FCC-F9C8-4971-94FF-3BB76511C295}"/>
              </a:ext>
            </a:extLst>
          </p:cNvPr>
          <p:cNvSpPr txBox="1"/>
          <p:nvPr/>
        </p:nvSpPr>
        <p:spPr>
          <a:xfrm>
            <a:off x="8181415" y="1285623"/>
            <a:ext cx="3183463" cy="1490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508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rial"/>
                <a:cs typeface="Arial"/>
                <a:sym typeface="Arial"/>
              </a:rPr>
              <a:t>would like to make more decisions about which brands they use based on environmental and social factors, but 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Arial"/>
                <a:cs typeface="Arial"/>
                <a:sym typeface="Arial"/>
              </a:rPr>
              <a:t>don’t have enough information</a:t>
            </a: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6981DBE4-EE89-4CA0-9CF4-20E1FD029B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7665006"/>
              </p:ext>
            </p:extLst>
          </p:nvPr>
        </p:nvGraphicFramePr>
        <p:xfrm>
          <a:off x="5645616" y="3357383"/>
          <a:ext cx="2668706" cy="2284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5" name="Google Shape;870;p121">
            <a:extLst>
              <a:ext uri="{FF2B5EF4-FFF2-40B4-BE49-F238E27FC236}">
                <a16:creationId xmlns:a16="http://schemas.microsoft.com/office/drawing/2014/main" id="{7CA3E2E0-1CC5-4FC0-81C1-81B55016BE8C}"/>
              </a:ext>
            </a:extLst>
          </p:cNvPr>
          <p:cNvSpPr txBox="1"/>
          <p:nvPr/>
        </p:nvSpPr>
        <p:spPr>
          <a:xfrm>
            <a:off x="8177801" y="3932609"/>
            <a:ext cx="3240349" cy="1243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508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rial"/>
                <a:cs typeface="Arial"/>
                <a:sym typeface="Arial"/>
              </a:rPr>
              <a:t>would like to make more decisions about which brands they use based on environmental and social factors, but 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Arial"/>
                <a:cs typeface="Arial"/>
                <a:sym typeface="Arial"/>
              </a:rPr>
              <a:t>can’t afford to</a:t>
            </a:r>
          </a:p>
        </p:txBody>
      </p:sp>
    </p:spTree>
    <p:extLst>
      <p:ext uri="{BB962C8B-B14F-4D97-AF65-F5344CB8AC3E}">
        <p14:creationId xmlns:p14="http://schemas.microsoft.com/office/powerpoint/2010/main" val="2146789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996D24-8B4D-745D-A203-CD8E1E1013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3589" y="694158"/>
            <a:ext cx="9942011" cy="778556"/>
          </a:xfrm>
        </p:spPr>
        <p:txBody>
          <a:bodyPr/>
          <a:lstStyle/>
          <a:p>
            <a:r>
              <a:rPr lang="en-US"/>
              <a:t>Core topics covered today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7ACF74-E3C2-9DC5-4871-42649CB9286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Consumer Sentiment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E8AA20-D987-935B-71D8-0FBE6FA990E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/>
              <a:t>Festive Season – the fallout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9AE5EE-AD93-C628-708D-210606A26CB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Cost of Living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CDA1B4-5C93-7771-7035-02ED825A59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015290" y="4213613"/>
            <a:ext cx="6948496" cy="665162"/>
          </a:xfrm>
        </p:spPr>
        <p:txBody>
          <a:bodyPr/>
          <a:lstStyle/>
          <a:p>
            <a:r>
              <a:rPr lang="en-US"/>
              <a:t>Impact on Consumer Health &amp; Well-Being</a:t>
            </a:r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10B42B7-E8B1-58A6-F1E8-CB672E9F0B4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/>
              <a:t>Brand Purpose &amp; ESG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5063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620D5E-C5B6-7F40-A0AF-CC7374F43990}"/>
              </a:ext>
            </a:extLst>
          </p:cNvPr>
          <p:cNvSpPr/>
          <p:nvPr/>
        </p:nvSpPr>
        <p:spPr>
          <a:xfrm>
            <a:off x="0" y="0"/>
            <a:ext cx="7666717" cy="6858000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B0F1969-509E-2C4F-8D25-A629B1459F14}"/>
              </a:ext>
            </a:extLst>
          </p:cNvPr>
          <p:cNvSpPr txBox="1">
            <a:spLocks/>
          </p:cNvSpPr>
          <p:nvPr/>
        </p:nvSpPr>
        <p:spPr>
          <a:xfrm>
            <a:off x="781825" y="3344196"/>
            <a:ext cx="4952002" cy="18194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3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pPr>
            <a:r>
              <a:rPr lang="en-GB" sz="28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would stop using a brand because of its </a:t>
            </a:r>
            <a:r>
              <a:rPr lang="en-GB" sz="2800" b="1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negative</a:t>
            </a:r>
            <a:r>
              <a:rPr lang="en-GB" sz="28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 </a:t>
            </a:r>
            <a:r>
              <a:rPr lang="en-US" sz="2800" b="1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environmental </a:t>
            </a:r>
            <a:r>
              <a:rPr lang="en-US" sz="28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and</a:t>
            </a:r>
            <a:r>
              <a:rPr lang="en-US" sz="2800" b="1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 social activities</a:t>
            </a:r>
            <a:endParaRPr lang="en-GB" sz="1600" u="sng" kern="0" spc="0">
              <a:solidFill>
                <a:schemeClr val="bg1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4" name="Text Placeholder 26">
            <a:extLst>
              <a:ext uri="{FF2B5EF4-FFF2-40B4-BE49-F238E27FC236}">
                <a16:creationId xmlns:a16="http://schemas.microsoft.com/office/drawing/2014/main" id="{4294567C-8FE9-A340-B5DB-3ADC49B4413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81824" y="1903626"/>
            <a:ext cx="3897751" cy="760005"/>
          </a:xfrm>
        </p:spPr>
        <p:txBody>
          <a:bodyPr/>
          <a:lstStyle/>
          <a:p>
            <a:pPr marL="0" indent="0">
              <a:buNone/>
            </a:pPr>
            <a:r>
              <a:rPr lang="en-US" sz="9600" b="1">
                <a:solidFill>
                  <a:schemeClr val="bg2"/>
                </a:solidFill>
              </a:rPr>
              <a:t>67%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5D5892F6-BEC0-3F40-A206-5C55BC11036A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BRAND VALUES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CDEFCD15-EA35-EE10-109E-A5FFEACAB748}"/>
              </a:ext>
            </a:extLst>
          </p:cNvPr>
          <p:cNvPicPr preferRelativeResize="0"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83169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620D5E-C5B6-7F40-A0AF-CC7374F43990}"/>
              </a:ext>
            </a:extLst>
          </p:cNvPr>
          <p:cNvSpPr/>
          <p:nvPr/>
        </p:nvSpPr>
        <p:spPr>
          <a:xfrm>
            <a:off x="1" y="0"/>
            <a:ext cx="10494498" cy="6858000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B0F1969-509E-2C4F-8D25-A629B1459F14}"/>
              </a:ext>
            </a:extLst>
          </p:cNvPr>
          <p:cNvSpPr txBox="1">
            <a:spLocks/>
          </p:cNvSpPr>
          <p:nvPr/>
        </p:nvSpPr>
        <p:spPr>
          <a:xfrm>
            <a:off x="771885" y="2166675"/>
            <a:ext cx="3897751" cy="7600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pPr>
            <a:r>
              <a:rPr lang="en-GB" sz="20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of people </a:t>
            </a:r>
            <a:r>
              <a:rPr lang="en-US" sz="20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would like their savings and investments to align with their values</a:t>
            </a:r>
            <a:endParaRPr lang="en-GB" sz="2000" kern="0" spc="0">
              <a:solidFill>
                <a:schemeClr val="bg1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4" name="Text Placeholder 26">
            <a:extLst>
              <a:ext uri="{FF2B5EF4-FFF2-40B4-BE49-F238E27FC236}">
                <a16:creationId xmlns:a16="http://schemas.microsoft.com/office/drawing/2014/main" id="{4294567C-8FE9-A340-B5DB-3ADC49B4413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71885" y="1406670"/>
            <a:ext cx="3897751" cy="760005"/>
          </a:xfrm>
        </p:spPr>
        <p:txBody>
          <a:bodyPr/>
          <a:lstStyle/>
          <a:p>
            <a:pPr marL="0" indent="0">
              <a:buNone/>
            </a:pPr>
            <a:r>
              <a:rPr lang="en-US" sz="4800" b="1">
                <a:solidFill>
                  <a:schemeClr val="bg2"/>
                </a:solidFill>
              </a:rPr>
              <a:t>76%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27CDA13-B26B-2C48-B81C-C7ED8F80FD9A}"/>
              </a:ext>
            </a:extLst>
          </p:cNvPr>
          <p:cNvSpPr txBox="1">
            <a:spLocks/>
          </p:cNvSpPr>
          <p:nvPr/>
        </p:nvSpPr>
        <p:spPr>
          <a:xfrm>
            <a:off x="771885" y="4290516"/>
            <a:ext cx="3698024" cy="18194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4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 indent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pPr>
            <a:r>
              <a:rPr lang="en-GB" sz="2000" kern="0" spc="0">
                <a:solidFill>
                  <a:schemeClr val="bg1"/>
                </a:solidFill>
                <a:latin typeface="Century Gothic" panose="020B0502020202020204" pitchFamily="34" charset="0"/>
                <a:sym typeface="Arial"/>
              </a:rPr>
              <a:t>Would never invest in a  product if it was detrimental to sustainability</a:t>
            </a:r>
          </a:p>
        </p:txBody>
      </p:sp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8D4C1C56-18C3-1949-8C12-71EDD2260099}"/>
              </a:ext>
            </a:extLst>
          </p:cNvPr>
          <p:cNvSpPr txBox="1">
            <a:spLocks/>
          </p:cNvSpPr>
          <p:nvPr/>
        </p:nvSpPr>
        <p:spPr>
          <a:xfrm>
            <a:off x="771885" y="3530511"/>
            <a:ext cx="3897751" cy="760005"/>
          </a:xfrm>
          <a:prstGeom prst="rect">
            <a:avLst/>
          </a:prstGeom>
          <a:noFill/>
        </p:spPr>
        <p:txBody>
          <a:bodyPr vert="horz" wrap="square" lIns="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4800" b="1">
                <a:solidFill>
                  <a:schemeClr val="bg2"/>
                </a:solidFill>
              </a:rPr>
              <a:t>66%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EBDDB4CF-2940-974D-AB53-1B60F8605FE3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BRAND VALUES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B279B65F-50F1-0004-D327-033F0E30D4F0}"/>
              </a:ext>
            </a:extLst>
          </p:cNvPr>
          <p:cNvPicPr preferRelativeResize="0"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978986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D2BA393-F090-5E49-8CDB-14B456DD343D}"/>
              </a:ext>
            </a:extLst>
          </p:cNvPr>
          <p:cNvSpPr txBox="1">
            <a:spLocks/>
          </p:cNvSpPr>
          <p:nvPr/>
        </p:nvSpPr>
        <p:spPr>
          <a:xfrm>
            <a:off x="634985" y="645872"/>
            <a:ext cx="5528780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>
              <a:spcBef>
                <a:spcPts val="0"/>
              </a:spcBef>
            </a:pPr>
            <a:r>
              <a:rPr lang="en-US" sz="3600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rPr>
              <a:t>The THREE most important actions for brands to take: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5E05FD3-4CC2-BD4C-A439-7F5E2F714E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3765" y="994173"/>
            <a:ext cx="5667768" cy="5667768"/>
          </a:xfrm>
          <a:prstGeom prst="rect">
            <a:avLst/>
          </a:prstGeom>
        </p:spPr>
      </p:pic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1FA6EC30-1CA8-A44E-8384-72104CDA4EC4}"/>
              </a:ext>
            </a:extLst>
          </p:cNvPr>
          <p:cNvSpPr txBox="1">
            <a:spLocks/>
          </p:cNvSpPr>
          <p:nvPr/>
        </p:nvSpPr>
        <p:spPr>
          <a:xfrm>
            <a:off x="1568409" y="2051920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2102F1B9-6FCE-8F4F-9F29-640E9F2B4E65}"/>
              </a:ext>
            </a:extLst>
          </p:cNvPr>
          <p:cNvSpPr txBox="1">
            <a:spLocks/>
          </p:cNvSpPr>
          <p:nvPr/>
        </p:nvSpPr>
        <p:spPr>
          <a:xfrm>
            <a:off x="675717" y="2051920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8DAE734F-0C1A-FF41-964E-E1A2F94D2CAB}"/>
              </a:ext>
            </a:extLst>
          </p:cNvPr>
          <p:cNvSpPr txBox="1">
            <a:spLocks/>
          </p:cNvSpPr>
          <p:nvPr/>
        </p:nvSpPr>
        <p:spPr>
          <a:xfrm>
            <a:off x="1976431" y="2301825"/>
            <a:ext cx="2904136" cy="6879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buClr>
                <a:srgbClr val="000000"/>
              </a:buClr>
              <a:buSzPts val="1800"/>
            </a:pPr>
            <a:r>
              <a:rPr lang="en-US" sz="1400">
                <a:solidFill>
                  <a:schemeClr val="tx1"/>
                </a:solidFill>
                <a:sym typeface="Arial"/>
              </a:rPr>
              <a:t>Brands being </a:t>
            </a:r>
            <a:r>
              <a:rPr lang="en-US" sz="1400" b="1">
                <a:solidFill>
                  <a:schemeClr val="tx1"/>
                </a:solidFill>
                <a:sym typeface="Arial"/>
              </a:rPr>
              <a:t>sincere and authentic </a:t>
            </a:r>
            <a:r>
              <a:rPr lang="en-US" sz="1400">
                <a:solidFill>
                  <a:schemeClr val="tx1"/>
                </a:solidFill>
                <a:sym typeface="Arial"/>
              </a:rPr>
              <a:t>in what they do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ADB425CE-446E-524C-80DC-839F7A71E4EF}"/>
              </a:ext>
            </a:extLst>
          </p:cNvPr>
          <p:cNvSpPr txBox="1">
            <a:spLocks/>
          </p:cNvSpPr>
          <p:nvPr/>
        </p:nvSpPr>
        <p:spPr>
          <a:xfrm>
            <a:off x="1531801" y="3476728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62E122D9-1661-2F47-92E5-68A073D64173}"/>
              </a:ext>
            </a:extLst>
          </p:cNvPr>
          <p:cNvSpPr txBox="1">
            <a:spLocks/>
          </p:cNvSpPr>
          <p:nvPr/>
        </p:nvSpPr>
        <p:spPr>
          <a:xfrm>
            <a:off x="639109" y="3476728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AE591582-7DDB-BA43-AB14-B2AB21700B27}"/>
              </a:ext>
            </a:extLst>
          </p:cNvPr>
          <p:cNvSpPr txBox="1">
            <a:spLocks/>
          </p:cNvSpPr>
          <p:nvPr/>
        </p:nvSpPr>
        <p:spPr>
          <a:xfrm>
            <a:off x="1927626" y="3869579"/>
            <a:ext cx="3033081" cy="2614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buClr>
                <a:srgbClr val="000000"/>
              </a:buClr>
              <a:buSzPts val="1800"/>
            </a:pPr>
            <a:r>
              <a:rPr lang="en-US" sz="1400">
                <a:solidFill>
                  <a:schemeClr val="tx1"/>
                </a:solidFill>
                <a:sym typeface="Arial"/>
              </a:rPr>
              <a:t>Brands being committed to reducing the use of </a:t>
            </a:r>
            <a:r>
              <a:rPr lang="en-US" sz="1400" b="1">
                <a:solidFill>
                  <a:schemeClr val="tx1"/>
                </a:solidFill>
                <a:sym typeface="Arial"/>
              </a:rPr>
              <a:t>plastic/ paper/ packaging</a:t>
            </a:r>
          </a:p>
        </p:txBody>
      </p:sp>
      <p:sp>
        <p:nvSpPr>
          <p:cNvPr id="47" name="Text Placeholder 8">
            <a:extLst>
              <a:ext uri="{FF2B5EF4-FFF2-40B4-BE49-F238E27FC236}">
                <a16:creationId xmlns:a16="http://schemas.microsoft.com/office/drawing/2014/main" id="{D37F11B7-242F-BE4F-AB6A-AB84A02012A7}"/>
              </a:ext>
            </a:extLst>
          </p:cNvPr>
          <p:cNvSpPr txBox="1">
            <a:spLocks/>
          </p:cNvSpPr>
          <p:nvPr/>
        </p:nvSpPr>
        <p:spPr>
          <a:xfrm>
            <a:off x="635637" y="2045724"/>
            <a:ext cx="1135452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66%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27E5992A-F131-3540-A4A2-DFDD07C0B463}"/>
              </a:ext>
            </a:extLst>
          </p:cNvPr>
          <p:cNvSpPr txBox="1">
            <a:spLocks/>
          </p:cNvSpPr>
          <p:nvPr/>
        </p:nvSpPr>
        <p:spPr>
          <a:xfrm>
            <a:off x="634985" y="3470388"/>
            <a:ext cx="1045578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58%</a:t>
            </a: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7C6E4D67-9BE7-DB4C-86CC-F8EBB4B32CA3}"/>
              </a:ext>
            </a:extLst>
          </p:cNvPr>
          <p:cNvSpPr txBox="1">
            <a:spLocks/>
          </p:cNvSpPr>
          <p:nvPr/>
        </p:nvSpPr>
        <p:spPr>
          <a:xfrm>
            <a:off x="7682440" y="38820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BRAND VALUES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391066D6-2643-450F-8589-4C6E0F262D55}"/>
              </a:ext>
            </a:extLst>
          </p:cNvPr>
          <p:cNvSpPr txBox="1">
            <a:spLocks/>
          </p:cNvSpPr>
          <p:nvPr/>
        </p:nvSpPr>
        <p:spPr>
          <a:xfrm>
            <a:off x="1572533" y="4933700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E224CD4F-35CF-41BE-A923-3182D2EB87AC}"/>
              </a:ext>
            </a:extLst>
          </p:cNvPr>
          <p:cNvSpPr txBox="1">
            <a:spLocks/>
          </p:cNvSpPr>
          <p:nvPr/>
        </p:nvSpPr>
        <p:spPr>
          <a:xfrm>
            <a:off x="679841" y="4933700"/>
            <a:ext cx="104557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5F0EAD58-4C22-4DAF-9B3A-346983FFB9C9}"/>
              </a:ext>
            </a:extLst>
          </p:cNvPr>
          <p:cNvSpPr txBox="1">
            <a:spLocks/>
          </p:cNvSpPr>
          <p:nvPr/>
        </p:nvSpPr>
        <p:spPr>
          <a:xfrm>
            <a:off x="1968359" y="4917440"/>
            <a:ext cx="2916146" cy="105664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lvl="0">
              <a:lnSpc>
                <a:spcPct val="100000"/>
              </a:lnSpc>
              <a:buClr>
                <a:srgbClr val="000000"/>
              </a:buClr>
              <a:buSzPts val="1800"/>
            </a:pPr>
            <a:r>
              <a:rPr lang="en-US" sz="1400">
                <a:solidFill>
                  <a:schemeClr val="tx1"/>
                </a:solidFill>
                <a:sym typeface="Arial"/>
              </a:rPr>
              <a:t>Brands having policies which </a:t>
            </a:r>
            <a:r>
              <a:rPr lang="en-US" sz="1400" b="1">
                <a:solidFill>
                  <a:schemeClr val="tx1"/>
                </a:solidFill>
                <a:sym typeface="Arial"/>
              </a:rPr>
              <a:t>benefit the environment and society</a:t>
            </a:r>
            <a:endParaRPr lang="en-US" sz="1100" b="1">
              <a:solidFill>
                <a:schemeClr val="tx1"/>
              </a:solidFill>
              <a:sym typeface="Arial"/>
            </a:endParaRPr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7E9831D4-E70F-48A1-BAC7-D9A7CB8829D0}"/>
              </a:ext>
            </a:extLst>
          </p:cNvPr>
          <p:cNvSpPr txBox="1">
            <a:spLocks/>
          </p:cNvSpPr>
          <p:nvPr/>
        </p:nvSpPr>
        <p:spPr>
          <a:xfrm>
            <a:off x="675717" y="4927360"/>
            <a:ext cx="1045578" cy="105034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55%</a:t>
            </a:r>
          </a:p>
        </p:txBody>
      </p:sp>
      <p:grpSp>
        <p:nvGrpSpPr>
          <p:cNvPr id="2" name="Google Shape;889;p104">
            <a:extLst>
              <a:ext uri="{FF2B5EF4-FFF2-40B4-BE49-F238E27FC236}">
                <a16:creationId xmlns:a16="http://schemas.microsoft.com/office/drawing/2014/main" id="{2AD2960A-4058-EA2B-530B-413015B4BFAE}"/>
              </a:ext>
            </a:extLst>
          </p:cNvPr>
          <p:cNvGrpSpPr/>
          <p:nvPr/>
        </p:nvGrpSpPr>
        <p:grpSpPr>
          <a:xfrm>
            <a:off x="5465421" y="41231"/>
            <a:ext cx="6774004" cy="6774004"/>
            <a:chOff x="2885658" y="41997"/>
            <a:chExt cx="6774004" cy="6774004"/>
          </a:xfrm>
        </p:grpSpPr>
        <p:sp>
          <p:nvSpPr>
            <p:cNvPr id="9" name="Google Shape;890;p104">
              <a:extLst>
                <a:ext uri="{FF2B5EF4-FFF2-40B4-BE49-F238E27FC236}">
                  <a16:creationId xmlns:a16="http://schemas.microsoft.com/office/drawing/2014/main" id="{2104AD39-F4A7-50AA-71DE-959ED53FE9F4}"/>
                </a:ext>
              </a:extLst>
            </p:cNvPr>
            <p:cNvSpPr/>
            <p:nvPr/>
          </p:nvSpPr>
          <p:spPr>
            <a:xfrm>
              <a:off x="3802333" y="958672"/>
              <a:ext cx="4940654" cy="4940654"/>
            </a:xfrm>
            <a:prstGeom prst="ellipse">
              <a:avLst/>
            </a:prstGeom>
            <a:noFill/>
            <a:ln w="1905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891;p104">
              <a:extLst>
                <a:ext uri="{FF2B5EF4-FFF2-40B4-BE49-F238E27FC236}">
                  <a16:creationId xmlns:a16="http://schemas.microsoft.com/office/drawing/2014/main" id="{A1290730-A41E-B35A-B759-4F7090160C98}"/>
                </a:ext>
              </a:extLst>
            </p:cNvPr>
            <p:cNvSpPr/>
            <p:nvPr/>
          </p:nvSpPr>
          <p:spPr>
            <a:xfrm>
              <a:off x="2885658" y="41997"/>
              <a:ext cx="6774004" cy="6774004"/>
            </a:xfrm>
            <a:prstGeom prst="ellipse">
              <a:avLst/>
            </a:prstGeom>
            <a:noFill/>
            <a:ln w="12700" cap="flat" cmpd="sng">
              <a:solidFill>
                <a:schemeClr val="lt1">
                  <a:alpha val="12941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892;p104">
              <a:extLst>
                <a:ext uri="{FF2B5EF4-FFF2-40B4-BE49-F238E27FC236}">
                  <a16:creationId xmlns:a16="http://schemas.microsoft.com/office/drawing/2014/main" id="{CC543D35-C418-27EF-9B1E-998E79EE43D9}"/>
                </a:ext>
              </a:extLst>
            </p:cNvPr>
            <p:cNvSpPr/>
            <p:nvPr/>
          </p:nvSpPr>
          <p:spPr>
            <a:xfrm>
              <a:off x="4007675" y="1164014"/>
              <a:ext cx="4529970" cy="4529971"/>
            </a:xfrm>
            <a:prstGeom prst="ellipse">
              <a:avLst/>
            </a:prstGeom>
            <a:solidFill>
              <a:schemeClr val="lt1">
                <a:alpha val="6666"/>
              </a:schemeClr>
            </a:solidFill>
            <a:ln>
              <a:noFill/>
            </a:ln>
            <a:effectLst>
              <a:outerShdw blurRad="635000" algn="ctr" rotWithShape="0">
                <a:srgbClr val="000000">
                  <a:alpha val="431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entury Gothic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99618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walking on a street&#10;&#10;Description automatically generated with medium confidence">
            <a:extLst>
              <a:ext uri="{FF2B5EF4-FFF2-40B4-BE49-F238E27FC236}">
                <a16:creationId xmlns:a16="http://schemas.microsoft.com/office/drawing/2014/main" id="{A97AFB34-E24A-0D64-6B43-BEB0F4309F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8" t="128" r="989" b="-128"/>
          <a:stretch/>
        </p:blipFill>
        <p:spPr>
          <a:xfrm>
            <a:off x="5674918" y="-8792"/>
            <a:ext cx="6517082" cy="687558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6042F7-E366-4154-473A-46AEF19C11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1496" y="1073438"/>
            <a:ext cx="8592065" cy="1341284"/>
          </a:xfrm>
        </p:spPr>
        <p:txBody>
          <a:bodyPr/>
          <a:lstStyle/>
          <a:p>
            <a:r>
              <a:rPr lang="en-US"/>
              <a:t>In summary….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1540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111834-AA02-6FBD-5DCF-7621E5C58BD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O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B3A2750-01EB-269E-24C2-EE9F20A375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1600">
                <a:solidFill>
                  <a:schemeClr val="bg1"/>
                </a:solidFill>
              </a:rPr>
              <a:t>Despite low consumer confidence, there are signs of optimism that things will improve by the end of 2023. For now, shoppers will continue to adapt behaviors &amp; plan for financial challenges in the short term.</a:t>
            </a:r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0D0B9D6-A40B-F3F6-29B5-37A9992A67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600">
                <a:solidFill>
                  <a:schemeClr val="bg1"/>
                </a:solidFill>
              </a:rPr>
              <a:t>The cost-of-living crisis dramatically impacted people’s outlook on saving, spending, and credit over the holiday season. Its associated debt is now a concern for 1 in 4.</a:t>
            </a:r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34D1296-E8FB-BE6B-BAD6-762170EE01A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</a:rPr>
              <a:t>Health &amp; well-being continue to be negatively impacted by financial &amp; social challenges. 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2D592C81-2A7E-D76F-39E8-A8599754807B}"/>
              </a:ext>
            </a:extLst>
          </p:cNvPr>
          <p:cNvSpPr txBox="1">
            <a:spLocks/>
          </p:cNvSpPr>
          <p:nvPr/>
        </p:nvSpPr>
        <p:spPr>
          <a:xfrm>
            <a:off x="634985" y="550855"/>
            <a:ext cx="13637606" cy="17153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i="0" kern="1200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2700">
              <a:spcBef>
                <a:spcPts val="0"/>
              </a:spcBef>
            </a:pPr>
            <a:r>
              <a:rPr lang="en-US" sz="3600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rPr>
              <a:t>Key Global Themes from Today….</a:t>
            </a:r>
          </a:p>
        </p:txBody>
      </p:sp>
      <p:pic>
        <p:nvPicPr>
          <p:cNvPr id="3" name="Google Shape;483;p43">
            <a:extLst>
              <a:ext uri="{FF2B5EF4-FFF2-40B4-BE49-F238E27FC236}">
                <a16:creationId xmlns:a16="http://schemas.microsoft.com/office/drawing/2014/main" id="{EE65C030-1B0D-2CA1-C426-FA091A9269C7}"/>
              </a:ext>
            </a:extLst>
          </p:cNvPr>
          <p:cNvPicPr preferRelativeResize="0"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1" descr="A person pushing a shopping cart&#10;&#10;Description automatically generated">
            <a:extLst>
              <a:ext uri="{FF2B5EF4-FFF2-40B4-BE49-F238E27FC236}">
                <a16:creationId xmlns:a16="http://schemas.microsoft.com/office/drawing/2014/main" id="{37E84092-D858-6CDB-F792-13414772A6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652" b="-980"/>
          <a:stretch/>
        </p:blipFill>
        <p:spPr>
          <a:xfrm>
            <a:off x="1494971" y="4390736"/>
            <a:ext cx="2533302" cy="1846726"/>
          </a:xfrm>
          <a:prstGeom prst="rect">
            <a:avLst/>
          </a:prstGeom>
        </p:spPr>
      </p:pic>
      <p:pic>
        <p:nvPicPr>
          <p:cNvPr id="12" name="Picture 12" descr="A picture containing person&#10;&#10;Description automatically generated">
            <a:extLst>
              <a:ext uri="{FF2B5EF4-FFF2-40B4-BE49-F238E27FC236}">
                <a16:creationId xmlns:a16="http://schemas.microsoft.com/office/drawing/2014/main" id="{1E33D028-1A2C-6F3D-81A0-384BD2840CD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653" r="289" b="-498"/>
          <a:stretch/>
        </p:blipFill>
        <p:spPr>
          <a:xfrm>
            <a:off x="8273803" y="4392643"/>
            <a:ext cx="2508432" cy="1839039"/>
          </a:xfrm>
          <a:prstGeom prst="rect">
            <a:avLst/>
          </a:prstGeom>
        </p:spPr>
      </p:pic>
      <p:pic>
        <p:nvPicPr>
          <p:cNvPr id="13" name="Picture 13" descr="A picture containing person, table, indoor&#10;&#10;Description automatically generated">
            <a:extLst>
              <a:ext uri="{FF2B5EF4-FFF2-40B4-BE49-F238E27FC236}">
                <a16:creationId xmlns:a16="http://schemas.microsoft.com/office/drawing/2014/main" id="{B1693C2C-3847-8246-CFD6-1E72CE960F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1" r="7849" b="-633"/>
          <a:stretch/>
        </p:blipFill>
        <p:spPr>
          <a:xfrm>
            <a:off x="4923996" y="4389642"/>
            <a:ext cx="2525388" cy="184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4388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502;p61">
            <a:extLst>
              <a:ext uri="{FF2B5EF4-FFF2-40B4-BE49-F238E27FC236}">
                <a16:creationId xmlns:a16="http://schemas.microsoft.com/office/drawing/2014/main" id="{6B941F4E-AF04-61AA-24DF-0814BE136D3F}"/>
              </a:ext>
            </a:extLst>
          </p:cNvPr>
          <p:cNvSpPr txBox="1">
            <a:spLocks/>
          </p:cNvSpPr>
          <p:nvPr/>
        </p:nvSpPr>
        <p:spPr>
          <a:xfrm>
            <a:off x="822941" y="1840906"/>
            <a:ext cx="5387275" cy="19795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1800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Wave 21 Global Barometer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</a:br>
            <a:r>
              <a:rPr lang="en-US" sz="2000" b="1" dirty="0">
                <a:solidFill>
                  <a:schemeClr val="bg1"/>
                </a:solidFill>
                <a:latin typeface="Century Gothic"/>
              </a:rPr>
              <a:t>Cost of living: Testing the resilience of the global consumer in 2023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>
                <a:solidFill>
                  <a:prstClr val="white"/>
                </a:solidFill>
                <a:latin typeface="Century Gothic"/>
              </a:rPr>
              <a:t>Thank you! 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4" name="Picture 3" descr="A group of people in a shop&#10;&#10;Description automatically generated with medium confidence">
            <a:extLst>
              <a:ext uri="{FF2B5EF4-FFF2-40B4-BE49-F238E27FC236}">
                <a16:creationId xmlns:a16="http://schemas.microsoft.com/office/drawing/2014/main" id="{C16553FF-8216-634F-CCA5-0011E02848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6" r="14103"/>
          <a:stretch/>
        </p:blipFill>
        <p:spPr>
          <a:xfrm>
            <a:off x="5943600" y="0"/>
            <a:ext cx="6248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117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7571ECA-B54E-8B4A-CE40-29A34E576455}"/>
              </a:ext>
            </a:extLst>
          </p:cNvPr>
          <p:cNvSpPr/>
          <p:nvPr/>
        </p:nvSpPr>
        <p:spPr>
          <a:xfrm>
            <a:off x="0" y="0"/>
            <a:ext cx="12302836" cy="6857999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3D825D-E289-014E-8BDA-07793C2046C0}"/>
              </a:ext>
            </a:extLst>
          </p:cNvPr>
          <p:cNvSpPr/>
          <p:nvPr/>
        </p:nvSpPr>
        <p:spPr>
          <a:xfrm>
            <a:off x="0" y="1"/>
            <a:ext cx="12302836" cy="6857999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344DA2D9-5F4F-0B4F-8946-33E0529033BD}"/>
              </a:ext>
            </a:extLst>
          </p:cNvPr>
          <p:cNvSpPr txBox="1">
            <a:spLocks/>
          </p:cNvSpPr>
          <p:nvPr/>
        </p:nvSpPr>
        <p:spPr>
          <a:xfrm>
            <a:off x="730927" y="642830"/>
            <a:ext cx="8021187" cy="6588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sz="4000" b="1">
                <a:solidFill>
                  <a:schemeClr val="bg1"/>
                </a:solidFill>
              </a:rPr>
              <a:t>Consumer Sentiment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2CA54A4E-6642-9945-B519-7C853141C671}"/>
              </a:ext>
            </a:extLst>
          </p:cNvPr>
          <p:cNvSpPr txBox="1">
            <a:spLocks/>
          </p:cNvSpPr>
          <p:nvPr/>
        </p:nvSpPr>
        <p:spPr>
          <a:xfrm>
            <a:off x="756672" y="1929925"/>
            <a:ext cx="3430863" cy="4336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>
                <a:solidFill>
                  <a:schemeClr val="bg1"/>
                </a:solidFill>
              </a:rPr>
              <a:t>Life Satisfaction Continues to Improve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id="{60CFA158-3120-274F-BFC3-78CE1A78EF90}"/>
              </a:ext>
            </a:extLst>
          </p:cNvPr>
          <p:cNvSpPr txBox="1">
            <a:spLocks/>
          </p:cNvSpPr>
          <p:nvPr/>
        </p:nvSpPr>
        <p:spPr>
          <a:xfrm>
            <a:off x="752246" y="2656907"/>
            <a:ext cx="3213324" cy="65881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>
                <a:solidFill>
                  <a:schemeClr val="bg1"/>
                </a:solidFill>
              </a:rPr>
              <a:t>+6pts compared to January 2022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94595783-31E2-AD4D-BEE5-D26A6E54429F}"/>
              </a:ext>
            </a:extLst>
          </p:cNvPr>
          <p:cNvSpPr txBox="1">
            <a:spLocks/>
          </p:cNvSpPr>
          <p:nvPr/>
        </p:nvSpPr>
        <p:spPr>
          <a:xfrm>
            <a:off x="777122" y="4012298"/>
            <a:ext cx="3542971" cy="4336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>
                <a:solidFill>
                  <a:schemeClr val="bg1"/>
                </a:solidFill>
              </a:rPr>
              <a:t>Consumer Confidence in Spending is Low</a:t>
            </a:r>
          </a:p>
        </p:txBody>
      </p:sp>
      <p:sp>
        <p:nvSpPr>
          <p:cNvPr id="11" name="Text Placeholder 22">
            <a:extLst>
              <a:ext uri="{FF2B5EF4-FFF2-40B4-BE49-F238E27FC236}">
                <a16:creationId xmlns:a16="http://schemas.microsoft.com/office/drawing/2014/main" id="{0C64FF57-EFA7-7C46-9886-F0EC5B27D9BA}"/>
              </a:ext>
            </a:extLst>
          </p:cNvPr>
          <p:cNvSpPr txBox="1">
            <a:spLocks/>
          </p:cNvSpPr>
          <p:nvPr/>
        </p:nvSpPr>
        <p:spPr>
          <a:xfrm>
            <a:off x="833461" y="4821151"/>
            <a:ext cx="3255940" cy="8154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>
                <a:solidFill>
                  <a:schemeClr val="bg1"/>
                </a:solidFill>
              </a:rPr>
              <a:t>Only 27%</a:t>
            </a:r>
            <a:r>
              <a:rPr lang="en-US" sz="1400">
                <a:solidFill>
                  <a:schemeClr val="bg1"/>
                </a:solidFill>
              </a:rPr>
              <a:t> globally are confident spending money (+3pts since January 2022)</a:t>
            </a:r>
          </a:p>
        </p:txBody>
      </p:sp>
      <p:pic>
        <p:nvPicPr>
          <p:cNvPr id="2" name="Google Shape;483;p43">
            <a:extLst>
              <a:ext uri="{FF2B5EF4-FFF2-40B4-BE49-F238E27FC236}">
                <a16:creationId xmlns:a16="http://schemas.microsoft.com/office/drawing/2014/main" id="{1B3C7594-8C2A-E24B-B3D4-2A82434AAC27}"/>
              </a:ext>
            </a:extLst>
          </p:cNvPr>
          <p:cNvPicPr preferRelativeResize="0"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77CAED8-06A2-1231-C577-01CECEE981D4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F245FF7-BD12-BB57-5C03-98A78F58A94F}"/>
              </a:ext>
            </a:extLst>
          </p:cNvPr>
          <p:cNvCxnSpPr/>
          <p:nvPr/>
        </p:nvCxnSpPr>
        <p:spPr>
          <a:xfrm>
            <a:off x="752246" y="3593754"/>
            <a:ext cx="33371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1">
            <a:extLst>
              <a:ext uri="{FF2B5EF4-FFF2-40B4-BE49-F238E27FC236}">
                <a16:creationId xmlns:a16="http://schemas.microsoft.com/office/drawing/2014/main" id="{7ABFE35F-F082-7325-E0E3-DA00D228430B}"/>
              </a:ext>
            </a:extLst>
          </p:cNvPr>
          <p:cNvSpPr txBox="1">
            <a:spLocks/>
          </p:cNvSpPr>
          <p:nvPr/>
        </p:nvSpPr>
        <p:spPr>
          <a:xfrm>
            <a:off x="5833051" y="1837941"/>
            <a:ext cx="2823081" cy="4336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>
                <a:solidFill>
                  <a:schemeClr val="bg1"/>
                </a:solidFill>
              </a:rPr>
              <a:t>Expectations for Improvement by End of 2023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8D349C9C-E2FD-F347-F284-DE856A8E108F}"/>
              </a:ext>
            </a:extLst>
          </p:cNvPr>
          <p:cNvSpPr txBox="1">
            <a:spLocks/>
          </p:cNvSpPr>
          <p:nvPr/>
        </p:nvSpPr>
        <p:spPr>
          <a:xfrm>
            <a:off x="5864719" y="2976202"/>
            <a:ext cx="3255940" cy="15698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>
                <a:solidFill>
                  <a:schemeClr val="bg1"/>
                </a:solidFill>
              </a:rPr>
              <a:t>35% </a:t>
            </a:r>
            <a:r>
              <a:rPr lang="en-US" sz="1400">
                <a:solidFill>
                  <a:schemeClr val="bg1"/>
                </a:solidFill>
              </a:rPr>
              <a:t>believe their personal financial situation will improve in the next three months</a:t>
            </a:r>
          </a:p>
          <a:p>
            <a:pPr marL="0" indent="0">
              <a:buNone/>
            </a:pPr>
            <a:r>
              <a:rPr lang="en-US" sz="1400">
                <a:solidFill>
                  <a:schemeClr val="bg1"/>
                </a:solidFill>
              </a:rPr>
              <a:t>This rises to </a:t>
            </a:r>
            <a:r>
              <a:rPr lang="en-US" sz="1400" b="1">
                <a:solidFill>
                  <a:schemeClr val="bg1"/>
                </a:solidFill>
              </a:rPr>
              <a:t>44% </a:t>
            </a:r>
            <a:r>
              <a:rPr lang="en-US" sz="1400">
                <a:solidFill>
                  <a:schemeClr val="bg1"/>
                </a:solidFill>
              </a:rPr>
              <a:t>who</a:t>
            </a:r>
            <a:r>
              <a:rPr lang="en-US" sz="1400" b="1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chemeClr val="bg1"/>
                </a:solidFill>
              </a:rPr>
              <a:t>believe things will improve</a:t>
            </a:r>
            <a:r>
              <a:rPr lang="en-US" sz="1400" b="1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chemeClr val="bg1"/>
                </a:solidFill>
              </a:rPr>
              <a:t>by the end of 2023</a:t>
            </a:r>
          </a:p>
        </p:txBody>
      </p:sp>
    </p:spTree>
    <p:extLst>
      <p:ext uri="{BB962C8B-B14F-4D97-AF65-F5344CB8AC3E}">
        <p14:creationId xmlns:p14="http://schemas.microsoft.com/office/powerpoint/2010/main" val="1290364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icture containing table, person, indoor, people&#10;&#10;Description automatically generated">
            <a:extLst>
              <a:ext uri="{FF2B5EF4-FFF2-40B4-BE49-F238E27FC236}">
                <a16:creationId xmlns:a16="http://schemas.microsoft.com/office/drawing/2014/main" id="{D2C36AFC-37EC-CEF6-346F-8967E2CAC529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4" r="31234"/>
          <a:stretch>
            <a:fillRect/>
          </a:stretch>
        </p:blipFill>
        <p:spPr>
          <a:xfrm>
            <a:off x="-11007" y="-15577"/>
            <a:ext cx="3872524" cy="6879432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356F26-A1C9-4287-A0B3-B373B450EB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53433" y="565856"/>
            <a:ext cx="4599493" cy="628418"/>
          </a:xfrm>
        </p:spPr>
        <p:txBody>
          <a:bodyPr/>
          <a:lstStyle/>
          <a:p>
            <a:r>
              <a:rPr lang="en-US"/>
              <a:t>Holiday Season</a:t>
            </a:r>
          </a:p>
        </p:txBody>
      </p:sp>
      <p:sp>
        <p:nvSpPr>
          <p:cNvPr id="54" name="Text Placeholder 9">
            <a:extLst>
              <a:ext uri="{FF2B5EF4-FFF2-40B4-BE49-F238E27FC236}">
                <a16:creationId xmlns:a16="http://schemas.microsoft.com/office/drawing/2014/main" id="{BDAD6949-A645-5944-9C03-62BE0ACCABCA}"/>
              </a:ext>
            </a:extLst>
          </p:cNvPr>
          <p:cNvSpPr txBox="1">
            <a:spLocks/>
          </p:cNvSpPr>
          <p:nvPr/>
        </p:nvSpPr>
        <p:spPr>
          <a:xfrm>
            <a:off x="4983125" y="3548033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5" name="Text Placeholder 9">
            <a:extLst>
              <a:ext uri="{FF2B5EF4-FFF2-40B4-BE49-F238E27FC236}">
                <a16:creationId xmlns:a16="http://schemas.microsoft.com/office/drawing/2014/main" id="{1A56F01F-7E48-CF43-8B53-AB243C4818F6}"/>
              </a:ext>
            </a:extLst>
          </p:cNvPr>
          <p:cNvSpPr txBox="1">
            <a:spLocks/>
          </p:cNvSpPr>
          <p:nvPr/>
        </p:nvSpPr>
        <p:spPr>
          <a:xfrm>
            <a:off x="4090432" y="3548033"/>
            <a:ext cx="1230271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108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  </a:t>
            </a:r>
          </a:p>
        </p:txBody>
      </p:sp>
      <p:sp>
        <p:nvSpPr>
          <p:cNvPr id="59" name="Text Placeholder 9">
            <a:extLst>
              <a:ext uri="{FF2B5EF4-FFF2-40B4-BE49-F238E27FC236}">
                <a16:creationId xmlns:a16="http://schemas.microsoft.com/office/drawing/2014/main" id="{6AE5E8F8-68FF-FD4D-827D-361F4E09448B}"/>
              </a:ext>
            </a:extLst>
          </p:cNvPr>
          <p:cNvSpPr txBox="1">
            <a:spLocks/>
          </p:cNvSpPr>
          <p:nvPr/>
        </p:nvSpPr>
        <p:spPr>
          <a:xfrm>
            <a:off x="4983125" y="4874699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0" name="Text Placeholder 9">
            <a:extLst>
              <a:ext uri="{FF2B5EF4-FFF2-40B4-BE49-F238E27FC236}">
                <a16:creationId xmlns:a16="http://schemas.microsoft.com/office/drawing/2014/main" id="{CC11BD10-99DC-F546-8A57-BB44A2F8DDCB}"/>
              </a:ext>
            </a:extLst>
          </p:cNvPr>
          <p:cNvSpPr txBox="1">
            <a:spLocks/>
          </p:cNvSpPr>
          <p:nvPr/>
        </p:nvSpPr>
        <p:spPr>
          <a:xfrm>
            <a:off x="4090432" y="4874699"/>
            <a:ext cx="1230271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3" name="Text Placeholder 3">
            <a:extLst>
              <a:ext uri="{FF2B5EF4-FFF2-40B4-BE49-F238E27FC236}">
                <a16:creationId xmlns:a16="http://schemas.microsoft.com/office/drawing/2014/main" id="{2A63D60F-0DB4-6347-8A63-89F0DC1794C2}"/>
              </a:ext>
            </a:extLst>
          </p:cNvPr>
          <p:cNvSpPr txBox="1">
            <a:spLocks/>
          </p:cNvSpPr>
          <p:nvPr/>
        </p:nvSpPr>
        <p:spPr>
          <a:xfrm>
            <a:off x="5433065" y="3711001"/>
            <a:ext cx="2869977" cy="9576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GB" sz="1600"/>
              <a:t>were very concerned about being able to afford the recent holiday season</a:t>
            </a:r>
          </a:p>
        </p:txBody>
      </p:sp>
      <p:sp>
        <p:nvSpPr>
          <p:cNvPr id="64" name="Text Placeholder 9">
            <a:extLst>
              <a:ext uri="{FF2B5EF4-FFF2-40B4-BE49-F238E27FC236}">
                <a16:creationId xmlns:a16="http://schemas.microsoft.com/office/drawing/2014/main" id="{2AC7E97F-80DC-9A49-9503-72C7B2F4ACDB}"/>
              </a:ext>
            </a:extLst>
          </p:cNvPr>
          <p:cNvSpPr txBox="1">
            <a:spLocks/>
          </p:cNvSpPr>
          <p:nvPr/>
        </p:nvSpPr>
        <p:spPr>
          <a:xfrm>
            <a:off x="5003445" y="1940377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ADF00F57-80B0-7542-B164-4BFAA8AA0B7B}"/>
              </a:ext>
            </a:extLst>
          </p:cNvPr>
          <p:cNvSpPr txBox="1">
            <a:spLocks/>
          </p:cNvSpPr>
          <p:nvPr/>
        </p:nvSpPr>
        <p:spPr>
          <a:xfrm>
            <a:off x="4110752" y="1940377"/>
            <a:ext cx="1230271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8" name="Text Placeholder 3">
            <a:extLst>
              <a:ext uri="{FF2B5EF4-FFF2-40B4-BE49-F238E27FC236}">
                <a16:creationId xmlns:a16="http://schemas.microsoft.com/office/drawing/2014/main" id="{122ADECA-187B-0E4B-AA65-6FD52034DF90}"/>
              </a:ext>
            </a:extLst>
          </p:cNvPr>
          <p:cNvSpPr txBox="1">
            <a:spLocks/>
          </p:cNvSpPr>
          <p:nvPr/>
        </p:nvSpPr>
        <p:spPr>
          <a:xfrm>
            <a:off x="5506142" y="1980672"/>
            <a:ext cx="2916146" cy="9347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GB" sz="1600">
                <a:sym typeface="Arial"/>
              </a:rPr>
              <a:t>tried to save over the holidays given the economic uncertainty</a:t>
            </a:r>
            <a:endParaRPr kumimoji="0" lang="en-GB" b="0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</a:endParaRP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E8D1B3ED-DB66-8742-9119-26E0F2694E5F}"/>
              </a:ext>
            </a:extLst>
          </p:cNvPr>
          <p:cNvSpPr txBox="1">
            <a:spLocks/>
          </p:cNvSpPr>
          <p:nvPr/>
        </p:nvSpPr>
        <p:spPr>
          <a:xfrm>
            <a:off x="4110753" y="2311316"/>
            <a:ext cx="1230270" cy="404952"/>
          </a:xfrm>
          <a:prstGeom prst="rect">
            <a:avLst/>
          </a:prstGeom>
          <a:noFill/>
        </p:spPr>
        <p:txBody>
          <a:bodyPr vert="horz" wrap="square" lIns="0" tIns="0" rIns="0" bIns="10800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59%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7320922-856A-C34F-9CB7-638DB88B44DB}"/>
              </a:ext>
            </a:extLst>
          </p:cNvPr>
          <p:cNvSpPr/>
          <p:nvPr/>
        </p:nvSpPr>
        <p:spPr>
          <a:xfrm>
            <a:off x="8941778" y="0"/>
            <a:ext cx="3250222" cy="6858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ontent Placeholder 5">
            <a:extLst>
              <a:ext uri="{FF2B5EF4-FFF2-40B4-BE49-F238E27FC236}">
                <a16:creationId xmlns:a16="http://schemas.microsoft.com/office/drawing/2014/main" id="{60630E7F-828A-3442-A2E3-29458E8A5F53}"/>
              </a:ext>
            </a:extLst>
          </p:cNvPr>
          <p:cNvSpPr txBox="1">
            <a:spLocks/>
          </p:cNvSpPr>
          <p:nvPr/>
        </p:nvSpPr>
        <p:spPr>
          <a:xfrm>
            <a:off x="9207012" y="692570"/>
            <a:ext cx="2842748" cy="54631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7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7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7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7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7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indent="0">
              <a:lnSpc>
                <a:spcPct val="100000"/>
              </a:lnSpc>
              <a:buClr>
                <a:schemeClr val="bg2"/>
              </a:buClr>
              <a:buNone/>
            </a:pPr>
            <a:r>
              <a:rPr lang="en-US" sz="1600">
                <a:solidFill>
                  <a:schemeClr val="bg1"/>
                </a:solidFill>
                <a:latin typeface="Century Gothic" panose="020B0502020202020204" pitchFamily="34" charset="0"/>
              </a:rPr>
              <a:t>Consumers saved more and earlier than normal because of the rising cost of living:</a:t>
            </a:r>
          </a:p>
          <a:p>
            <a:pPr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sz="1600" kern="0" spc="0">
                <a:solidFill>
                  <a:prstClr val="white"/>
                </a:solidFill>
                <a:latin typeface="Century Gothic" panose="020B0502020202020204" pitchFamily="34" charset="0"/>
                <a:sym typeface="Arial"/>
              </a:rPr>
              <a:t>53% </a:t>
            </a:r>
            <a:r>
              <a:rPr lang="en-GB" sz="1600" b="1" kern="0" spc="0">
                <a:solidFill>
                  <a:prstClr val="white"/>
                </a:solidFill>
                <a:latin typeface="Century Gothic" panose="020B0502020202020204" pitchFamily="34" charset="0"/>
                <a:sym typeface="Arial"/>
              </a:rPr>
              <a:t>tried to spend less </a:t>
            </a:r>
            <a:r>
              <a:rPr lang="en-GB" sz="1600" kern="0" spc="0">
                <a:solidFill>
                  <a:prstClr val="white"/>
                </a:solidFill>
                <a:latin typeface="Century Gothic" panose="020B0502020202020204" pitchFamily="34" charset="0"/>
                <a:sym typeface="Arial"/>
              </a:rPr>
              <a:t>than normal/previous years</a:t>
            </a:r>
          </a:p>
          <a:p>
            <a:pPr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sz="1600" kern="0" spc="0">
                <a:solidFill>
                  <a:prstClr val="white"/>
                </a:solidFill>
                <a:latin typeface="Century Gothic" panose="020B0502020202020204" pitchFamily="34" charset="0"/>
                <a:sym typeface="Arial"/>
              </a:rPr>
              <a:t>40% started </a:t>
            </a:r>
            <a:r>
              <a:rPr lang="en-GB" sz="1600" b="1" kern="0" spc="0">
                <a:solidFill>
                  <a:prstClr val="white"/>
                </a:solidFill>
                <a:latin typeface="Century Gothic" panose="020B0502020202020204" pitchFamily="34" charset="0"/>
                <a:sym typeface="Arial"/>
              </a:rPr>
              <a:t>saving earlier</a:t>
            </a:r>
          </a:p>
          <a:p>
            <a:pPr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1800" indent="0">
              <a:lnSpc>
                <a:spcPct val="100000"/>
              </a:lnSpc>
              <a:buClr>
                <a:schemeClr val="bg2"/>
              </a:buClr>
              <a:buNone/>
            </a:pPr>
            <a:r>
              <a:rPr lang="en-US" sz="1600">
                <a:solidFill>
                  <a:schemeClr val="bg1"/>
                </a:solidFill>
                <a:latin typeface="Century Gothic" panose="020B0502020202020204" pitchFamily="34" charset="0"/>
              </a:rPr>
              <a:t>Consumers were also worried about availability of items:</a:t>
            </a:r>
          </a:p>
          <a:p>
            <a:pPr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sz="1600" kern="0" spc="0">
                <a:solidFill>
                  <a:prstClr val="white"/>
                </a:solidFill>
                <a:latin typeface="Century Gothic" panose="020B0502020202020204" pitchFamily="34" charset="0"/>
                <a:sym typeface="Arial"/>
              </a:rPr>
              <a:t>32% </a:t>
            </a:r>
            <a:r>
              <a:rPr lang="en-GB" sz="1600" b="1" kern="0" spc="0">
                <a:solidFill>
                  <a:prstClr val="white"/>
                </a:solidFill>
                <a:latin typeface="Century Gothic" panose="020B0502020202020204" pitchFamily="34" charset="0"/>
                <a:sym typeface="Arial"/>
              </a:rPr>
              <a:t>bought earlier this year </a:t>
            </a:r>
            <a:r>
              <a:rPr lang="en-GB" sz="1600" kern="0" spc="0">
                <a:solidFill>
                  <a:prstClr val="white"/>
                </a:solidFill>
                <a:latin typeface="Century Gothic" panose="020B0502020202020204" pitchFamily="34" charset="0"/>
                <a:sym typeface="Arial"/>
              </a:rPr>
              <a:t>compared to normal/previous years due to concerns about stock shortages</a:t>
            </a:r>
          </a:p>
          <a:p>
            <a:pPr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en-US" sz="1600" b="1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1800" indent="0">
              <a:lnSpc>
                <a:spcPct val="100000"/>
              </a:lnSpc>
              <a:buClr>
                <a:schemeClr val="bg2"/>
              </a:buClr>
              <a:buNone/>
            </a:pPr>
            <a:endParaRPr lang="en-US" sz="1600" b="1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1800" indent="0">
              <a:lnSpc>
                <a:spcPct val="100000"/>
              </a:lnSpc>
              <a:buClr>
                <a:schemeClr val="bg2"/>
              </a:buClr>
              <a:buNone/>
            </a:pPr>
            <a:endParaRPr lang="en-US" sz="16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E4148824-96B7-44AD-BD41-615E82F6A142}"/>
              </a:ext>
            </a:extLst>
          </p:cNvPr>
          <p:cNvSpPr txBox="1">
            <a:spLocks/>
          </p:cNvSpPr>
          <p:nvPr/>
        </p:nvSpPr>
        <p:spPr>
          <a:xfrm>
            <a:off x="3991821" y="3880236"/>
            <a:ext cx="1201593" cy="404952"/>
          </a:xfrm>
          <a:prstGeom prst="rect">
            <a:avLst/>
          </a:prstGeom>
          <a:noFill/>
        </p:spPr>
        <p:txBody>
          <a:bodyPr vert="horz" wrap="square" lIns="0" tIns="0" rIns="0" bIns="10800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/>
              <a:t>31%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8DB4F8-94DC-F3EB-B836-F6F8636F3941}"/>
              </a:ext>
            </a:extLst>
          </p:cNvPr>
          <p:cNvSpPr/>
          <p:nvPr/>
        </p:nvSpPr>
        <p:spPr>
          <a:xfrm rot="16200000">
            <a:off x="832406" y="3869272"/>
            <a:ext cx="2119744" cy="3930861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oogle Shape;483;p43">
            <a:extLst>
              <a:ext uri="{FF2B5EF4-FFF2-40B4-BE49-F238E27FC236}">
                <a16:creationId xmlns:a16="http://schemas.microsoft.com/office/drawing/2014/main" id="{7BE4ED11-7927-9F93-46F7-AD65B87ECD09}"/>
              </a:ext>
            </a:extLst>
          </p:cNvPr>
          <p:cNvPicPr preferRelativeResize="0"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023F509-09EE-8664-DA02-2F284EBC88C4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CC44D5E-C93A-44A4-8120-49FA025970DA}"/>
              </a:ext>
            </a:extLst>
          </p:cNvPr>
          <p:cNvSpPr txBox="1">
            <a:spLocks/>
          </p:cNvSpPr>
          <p:nvPr/>
        </p:nvSpPr>
        <p:spPr>
          <a:xfrm>
            <a:off x="5461541" y="4926329"/>
            <a:ext cx="3004030" cy="1016000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GB" sz="1400">
                <a:solidFill>
                  <a:schemeClr val="tx1"/>
                </a:solidFill>
              </a:rPr>
              <a:t>of people are </a:t>
            </a:r>
            <a:r>
              <a:rPr lang="en-GB" sz="1400" b="1">
                <a:solidFill>
                  <a:schemeClr val="tx1"/>
                </a:solidFill>
              </a:rPr>
              <a:t>very concerned </a:t>
            </a:r>
            <a:r>
              <a:rPr lang="en-GB" sz="1400">
                <a:solidFill>
                  <a:schemeClr val="tx1"/>
                </a:solidFill>
              </a:rPr>
              <a:t>about paying off debts from their spending during the recent holiday season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89F02863-AAA5-A68D-6091-CAFB42EAF74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3716" y="5258774"/>
            <a:ext cx="1230270" cy="404952"/>
          </a:xfrm>
        </p:spPr>
        <p:txBody>
          <a:bodyPr/>
          <a:lstStyle/>
          <a:p>
            <a:pPr algn="ctr"/>
            <a:r>
              <a:rPr lang="en-US" sz="2400"/>
              <a:t>25%</a:t>
            </a:r>
          </a:p>
        </p:txBody>
      </p:sp>
    </p:spTree>
    <p:extLst>
      <p:ext uri="{BB962C8B-B14F-4D97-AF65-F5344CB8AC3E}">
        <p14:creationId xmlns:p14="http://schemas.microsoft.com/office/powerpoint/2010/main" val="823163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356F26-A1C9-4287-A0B3-B373B450EB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05632" y="393931"/>
            <a:ext cx="4599493" cy="628418"/>
          </a:xfrm>
        </p:spPr>
        <p:txBody>
          <a:bodyPr/>
          <a:lstStyle/>
          <a:p>
            <a:r>
              <a:rPr lang="en-US"/>
              <a:t>Universal Impact of</a:t>
            </a:r>
            <a:br>
              <a:rPr lang="en-US"/>
            </a:br>
            <a:r>
              <a:rPr lang="en-US"/>
              <a:t>Rising Cost-of-Living</a:t>
            </a:r>
          </a:p>
        </p:txBody>
      </p:sp>
      <p:sp>
        <p:nvSpPr>
          <p:cNvPr id="54" name="Text Placeholder 9">
            <a:extLst>
              <a:ext uri="{FF2B5EF4-FFF2-40B4-BE49-F238E27FC236}">
                <a16:creationId xmlns:a16="http://schemas.microsoft.com/office/drawing/2014/main" id="{BDAD6949-A645-5944-9C03-62BE0ACCABCA}"/>
              </a:ext>
            </a:extLst>
          </p:cNvPr>
          <p:cNvSpPr txBox="1">
            <a:spLocks/>
          </p:cNvSpPr>
          <p:nvPr/>
        </p:nvSpPr>
        <p:spPr>
          <a:xfrm>
            <a:off x="4905753" y="2227760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Tx/>
              <a:buNone/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55" name="Text Placeholder 9">
            <a:extLst>
              <a:ext uri="{FF2B5EF4-FFF2-40B4-BE49-F238E27FC236}">
                <a16:creationId xmlns:a16="http://schemas.microsoft.com/office/drawing/2014/main" id="{1A56F01F-7E48-CF43-8B53-AB243C4818F6}"/>
              </a:ext>
            </a:extLst>
          </p:cNvPr>
          <p:cNvSpPr txBox="1">
            <a:spLocks/>
          </p:cNvSpPr>
          <p:nvPr/>
        </p:nvSpPr>
        <p:spPr>
          <a:xfrm>
            <a:off x="4013060" y="2227760"/>
            <a:ext cx="1230271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108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  </a:t>
            </a:r>
          </a:p>
        </p:txBody>
      </p:sp>
      <p:sp>
        <p:nvSpPr>
          <p:cNvPr id="58" name="Text Placeholder 3">
            <a:extLst>
              <a:ext uri="{FF2B5EF4-FFF2-40B4-BE49-F238E27FC236}">
                <a16:creationId xmlns:a16="http://schemas.microsoft.com/office/drawing/2014/main" id="{A4B6A6BA-EE5D-8148-9BD7-687F43699A77}"/>
              </a:ext>
            </a:extLst>
          </p:cNvPr>
          <p:cNvSpPr txBox="1">
            <a:spLocks/>
          </p:cNvSpPr>
          <p:nvPr/>
        </p:nvSpPr>
        <p:spPr>
          <a:xfrm>
            <a:off x="5469410" y="2339287"/>
            <a:ext cx="2651042" cy="252670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600">
                <a:solidFill>
                  <a:schemeClr val="tx1"/>
                </a:solidFill>
              </a:rPr>
              <a:t>agree that rising energy and living costs are impacting their spending</a:t>
            </a:r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64" name="Text Placeholder 9">
            <a:extLst>
              <a:ext uri="{FF2B5EF4-FFF2-40B4-BE49-F238E27FC236}">
                <a16:creationId xmlns:a16="http://schemas.microsoft.com/office/drawing/2014/main" id="{2AC7E97F-80DC-9A49-9503-72C7B2F4ACDB}"/>
              </a:ext>
            </a:extLst>
          </p:cNvPr>
          <p:cNvSpPr txBox="1">
            <a:spLocks/>
          </p:cNvSpPr>
          <p:nvPr/>
        </p:nvSpPr>
        <p:spPr>
          <a:xfrm>
            <a:off x="4894727" y="3918015"/>
            <a:ext cx="3525728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101000" sy="101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kumimoji="0" lang="en-US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ADF00F57-80B0-7542-B164-4BFAA8AA0B7B}"/>
              </a:ext>
            </a:extLst>
          </p:cNvPr>
          <p:cNvSpPr txBox="1">
            <a:spLocks/>
          </p:cNvSpPr>
          <p:nvPr/>
        </p:nvSpPr>
        <p:spPr>
          <a:xfrm>
            <a:off x="4002034" y="3918015"/>
            <a:ext cx="1230271" cy="1016969"/>
          </a:xfrm>
          <a:prstGeom prst="roundRect">
            <a:avLst>
              <a:gd name="adj" fmla="val 5581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0" dist="127000" dir="2700000" sx="76000" sy="76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3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ctr">
              <a:lnSpc>
                <a:spcPct val="100000"/>
              </a:lnSpc>
              <a:spcBef>
                <a:spcPts val="0"/>
              </a:spcBef>
            </a:pPr>
            <a:r>
              <a:rPr lang="en-US"/>
              <a:t> </a:t>
            </a:r>
          </a:p>
        </p:txBody>
      </p:sp>
      <p:sp>
        <p:nvSpPr>
          <p:cNvPr id="68" name="Text Placeholder 3">
            <a:extLst>
              <a:ext uri="{FF2B5EF4-FFF2-40B4-BE49-F238E27FC236}">
                <a16:creationId xmlns:a16="http://schemas.microsoft.com/office/drawing/2014/main" id="{122ADECA-187B-0E4B-AA65-6FD52034DF90}"/>
              </a:ext>
            </a:extLst>
          </p:cNvPr>
          <p:cNvSpPr txBox="1">
            <a:spLocks/>
          </p:cNvSpPr>
          <p:nvPr/>
        </p:nvSpPr>
        <p:spPr>
          <a:xfrm>
            <a:off x="5458384" y="4310866"/>
            <a:ext cx="2916146" cy="25267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105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>
              <a:lnSpc>
                <a:spcPct val="100000"/>
              </a:lnSpc>
            </a:pPr>
            <a:r>
              <a:rPr lang="en-US" sz="1600"/>
              <a:t>are putting off big life expenditures until the economic / financial climate is more stable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A125C92-FC94-46C4-A7E4-122B962E5F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13061" y="2591957"/>
            <a:ext cx="1230270" cy="404952"/>
          </a:xfrm>
        </p:spPr>
        <p:txBody>
          <a:bodyPr/>
          <a:lstStyle/>
          <a:p>
            <a:pPr algn="ctr"/>
            <a:r>
              <a:rPr lang="en-US" sz="2400"/>
              <a:t>69%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E8D1B3ED-DB66-8742-9119-26E0F2694E5F}"/>
              </a:ext>
            </a:extLst>
          </p:cNvPr>
          <p:cNvSpPr txBox="1">
            <a:spLocks/>
          </p:cNvSpPr>
          <p:nvPr/>
        </p:nvSpPr>
        <p:spPr>
          <a:xfrm>
            <a:off x="4002035" y="4288954"/>
            <a:ext cx="1230270" cy="404952"/>
          </a:xfrm>
          <a:prstGeom prst="rect">
            <a:avLst/>
          </a:prstGeom>
          <a:noFill/>
        </p:spPr>
        <p:txBody>
          <a:bodyPr vert="horz" wrap="square" lIns="0" tIns="0" rIns="0" bIns="10800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0" lang="en-US" sz="3200" b="1" i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/>
              <a:t>60%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7320922-856A-C34F-9CB7-638DB88B44DB}"/>
              </a:ext>
            </a:extLst>
          </p:cNvPr>
          <p:cNvSpPr/>
          <p:nvPr/>
        </p:nvSpPr>
        <p:spPr>
          <a:xfrm>
            <a:off x="8941778" y="0"/>
            <a:ext cx="3250222" cy="68580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ontent Placeholder 5">
            <a:extLst>
              <a:ext uri="{FF2B5EF4-FFF2-40B4-BE49-F238E27FC236}">
                <a16:creationId xmlns:a16="http://schemas.microsoft.com/office/drawing/2014/main" id="{60630E7F-828A-3442-A2E3-29458E8A5F53}"/>
              </a:ext>
            </a:extLst>
          </p:cNvPr>
          <p:cNvSpPr txBox="1">
            <a:spLocks/>
          </p:cNvSpPr>
          <p:nvPr/>
        </p:nvSpPr>
        <p:spPr>
          <a:xfrm>
            <a:off x="9207012" y="692570"/>
            <a:ext cx="2499436" cy="54631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400" indent="-2286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22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1pPr>
            <a:lvl2pPr marL="230400" indent="-2286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8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2pPr>
            <a:lvl3pPr marL="2304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6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3pPr>
            <a:lvl4pPr marL="230400" indent="-228600" algn="l" defTabSz="9144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3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4pPr>
            <a:lvl5pPr marL="230400" indent="-228600" algn="l" defTabSz="914400" rtl="0" eaLnBrk="1" latinLnBrk="0" hangingPunct="1">
              <a:lnSpc>
                <a:spcPts val="1400"/>
              </a:lnSpc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buFontTx/>
              <a:buBlip>
                <a:blip r:embed="rId6"/>
              </a:buBlip>
              <a:defRPr sz="1000" b="0" i="0" kern="1200" spc="-30" baseline="0">
                <a:solidFill>
                  <a:schemeClr val="tx1"/>
                </a:solidFill>
                <a:latin typeface="Greycliff CF" pitchFamily="2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" indent="0">
              <a:lnSpc>
                <a:spcPct val="100000"/>
              </a:lnSpc>
              <a:buClr>
                <a:schemeClr val="bg1"/>
              </a:buClr>
              <a:buNone/>
            </a:pPr>
            <a:r>
              <a:rPr lang="en-US" sz="1600" b="1" u="sng">
                <a:solidFill>
                  <a:schemeClr val="bg2"/>
                </a:solidFill>
                <a:latin typeface="Century Gothic" panose="020B0502020202020204" pitchFamily="34" charset="0"/>
              </a:rPr>
              <a:t>Savvy Shopping</a:t>
            </a:r>
            <a:r>
              <a:rPr lang="en-US" sz="1600">
                <a:solidFill>
                  <a:schemeClr val="bg2"/>
                </a:solidFill>
                <a:latin typeface="Century Gothic" panose="020B0502020202020204" pitchFamily="34" charset="0"/>
              </a:rPr>
              <a:t>:</a:t>
            </a:r>
          </a:p>
          <a:p>
            <a:pPr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bg2"/>
                </a:solidFill>
                <a:latin typeface="Century Gothic" panose="020B0502020202020204" pitchFamily="34" charset="0"/>
              </a:rPr>
              <a:t>Consumers are most likely to </a:t>
            </a:r>
            <a:r>
              <a:rPr lang="en-US" sz="1600" b="1">
                <a:solidFill>
                  <a:schemeClr val="bg2"/>
                </a:solidFill>
                <a:latin typeface="Century Gothic" panose="020B0502020202020204" pitchFamily="34" charset="0"/>
              </a:rPr>
              <a:t>reduce unnecessary purchases (52%),</a:t>
            </a:r>
            <a:r>
              <a:rPr lang="en-US" sz="1600">
                <a:solidFill>
                  <a:schemeClr val="bg2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>
                <a:solidFill>
                  <a:schemeClr val="bg2"/>
                </a:solidFill>
                <a:latin typeface="Century Gothic" panose="020B0502020202020204" pitchFamily="34" charset="0"/>
              </a:rPr>
              <a:t>compare prices (37%) </a:t>
            </a:r>
            <a:r>
              <a:rPr lang="en-US" sz="1600">
                <a:solidFill>
                  <a:schemeClr val="bg2"/>
                </a:solidFill>
                <a:latin typeface="Century Gothic" panose="020B0502020202020204" pitchFamily="34" charset="0"/>
              </a:rPr>
              <a:t>or </a:t>
            </a:r>
            <a:r>
              <a:rPr lang="en-US" sz="1600" b="1">
                <a:solidFill>
                  <a:schemeClr val="bg2"/>
                </a:solidFill>
                <a:latin typeface="Century Gothic" panose="020B0502020202020204" pitchFamily="34" charset="0"/>
              </a:rPr>
              <a:t>visit more stores in search of value (31%)</a:t>
            </a:r>
          </a:p>
          <a:p>
            <a:pPr marL="1800" indent="0">
              <a:lnSpc>
                <a:spcPct val="100000"/>
              </a:lnSpc>
              <a:buClr>
                <a:schemeClr val="bg1"/>
              </a:buClr>
              <a:buNone/>
            </a:pPr>
            <a:r>
              <a:rPr lang="en-US" sz="1600" b="1" u="sng">
                <a:solidFill>
                  <a:schemeClr val="bg2"/>
                </a:solidFill>
                <a:latin typeface="Century Gothic" panose="020B0502020202020204" pitchFamily="34" charset="0"/>
              </a:rPr>
              <a:t>Leisure Spend Cutbacks: </a:t>
            </a:r>
          </a:p>
          <a:p>
            <a:pPr lvl="2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2"/>
                </a:solidFill>
                <a:latin typeface="Century Gothic" panose="020B0502020202020204" pitchFamily="34" charset="0"/>
              </a:rPr>
              <a:t>Consumers are most likely to cut back spending on social activities </a:t>
            </a:r>
            <a:r>
              <a:rPr lang="en-GB">
                <a:solidFill>
                  <a:schemeClr val="bg1"/>
                </a:solidFill>
                <a:latin typeface="Century Gothic" panose="020B0502020202020204" pitchFamily="34" charset="0"/>
              </a:rPr>
              <a:t>to help manage finances:</a:t>
            </a:r>
          </a:p>
          <a:p>
            <a:pPr marL="542925" lvl="3" indent="-180975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1"/>
                </a:solidFill>
                <a:latin typeface="Century Gothic" panose="020B0502020202020204" pitchFamily="34" charset="0"/>
              </a:rPr>
              <a:t>32%  Eating out</a:t>
            </a:r>
          </a:p>
          <a:p>
            <a:pPr marL="542925" lvl="3" indent="-180975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1"/>
                </a:solidFill>
                <a:latin typeface="Century Gothic" panose="020B0502020202020204" pitchFamily="34" charset="0"/>
              </a:rPr>
              <a:t>22% ordering a takeout</a:t>
            </a:r>
            <a:endParaRPr lang="en-US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542925" lvl="3" indent="-180975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1"/>
                </a:solidFill>
                <a:latin typeface="Century Gothic" panose="020B0502020202020204" pitchFamily="34" charset="0"/>
              </a:rPr>
              <a:t>20% Going to bar/pubs</a:t>
            </a:r>
          </a:p>
          <a:p>
            <a:pPr marL="542925" lvl="3" indent="-180975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1"/>
                </a:solidFill>
                <a:latin typeface="Century Gothic" panose="020B0502020202020204" pitchFamily="34" charset="0"/>
              </a:rPr>
              <a:t>20% Going on holiday abroad</a:t>
            </a:r>
            <a:endParaRPr lang="en-GB" sz="11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Placeholder 6" descr="A person sitting on a couch drinking from a cup&#10;&#10;Description automatically generated with low confidence">
            <a:extLst>
              <a:ext uri="{FF2B5EF4-FFF2-40B4-BE49-F238E27FC236}">
                <a16:creationId xmlns:a16="http://schemas.microsoft.com/office/drawing/2014/main" id="{91A535B7-35AF-C541-8E73-65F8415D7F9A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668980" cy="6857999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D8DB4F8-94DC-F3EB-B836-F6F8636F3941}"/>
              </a:ext>
            </a:extLst>
          </p:cNvPr>
          <p:cNvSpPr/>
          <p:nvPr/>
        </p:nvSpPr>
        <p:spPr>
          <a:xfrm rot="16200000">
            <a:off x="774617" y="3963636"/>
            <a:ext cx="2119744" cy="3668982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oogle Shape;483;p43">
            <a:extLst>
              <a:ext uri="{FF2B5EF4-FFF2-40B4-BE49-F238E27FC236}">
                <a16:creationId xmlns:a16="http://schemas.microsoft.com/office/drawing/2014/main" id="{7BE4ED11-7927-9F93-46F7-AD65B87ECD09}"/>
              </a:ext>
            </a:extLst>
          </p:cNvPr>
          <p:cNvPicPr preferRelativeResize="0"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023F509-09EE-8664-DA02-2F284EBC88C4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1065114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3D825D-E289-014E-8BDA-07793C2046C0}"/>
              </a:ext>
            </a:extLst>
          </p:cNvPr>
          <p:cNvSpPr/>
          <p:nvPr/>
        </p:nvSpPr>
        <p:spPr>
          <a:xfrm>
            <a:off x="1" y="0"/>
            <a:ext cx="10922000" cy="6858000"/>
          </a:xfrm>
          <a:prstGeom prst="rect">
            <a:avLst/>
          </a:prstGeom>
          <a:gradFill>
            <a:gsLst>
              <a:gs pos="9000">
                <a:schemeClr val="tx1">
                  <a:alpha val="8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344DA2D9-5F4F-0B4F-8946-33E0529033BD}"/>
              </a:ext>
            </a:extLst>
          </p:cNvPr>
          <p:cNvSpPr txBox="1">
            <a:spLocks/>
          </p:cNvSpPr>
          <p:nvPr/>
        </p:nvSpPr>
        <p:spPr>
          <a:xfrm>
            <a:off x="504943" y="618227"/>
            <a:ext cx="6405012" cy="18351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Direct Impact on Consumer Health &amp; Well-Being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2CA54A4E-6642-9945-B519-7C853141C671}"/>
              </a:ext>
            </a:extLst>
          </p:cNvPr>
          <p:cNvSpPr txBox="1">
            <a:spLocks/>
          </p:cNvSpPr>
          <p:nvPr/>
        </p:nvSpPr>
        <p:spPr>
          <a:xfrm>
            <a:off x="539013" y="2222787"/>
            <a:ext cx="4885742" cy="11610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>
                <a:solidFill>
                  <a:prstClr val="white"/>
                </a:solidFill>
              </a:rPr>
              <a:t>The effect of the cost-of-living crisis: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34% of consumers are experiencing higher levels of stress due to the  higher cost of living.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50% agree that the </a:t>
            </a:r>
            <a:r>
              <a:rPr kumimoji="0" lang="en-US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risi</a:t>
            </a:r>
            <a:r>
              <a:rPr lang="en-US">
                <a:solidFill>
                  <a:schemeClr val="bg1"/>
                </a:solidFill>
              </a:rPr>
              <a:t>ng cost of living is impacting their health and well-being</a:t>
            </a:r>
            <a:endParaRPr kumimoji="0" lang="en-US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</a:endParaRPr>
          </a:p>
        </p:txBody>
      </p:sp>
      <p:pic>
        <p:nvPicPr>
          <p:cNvPr id="12" name="Google Shape;483;p43">
            <a:extLst>
              <a:ext uri="{FF2B5EF4-FFF2-40B4-BE49-F238E27FC236}">
                <a16:creationId xmlns:a16="http://schemas.microsoft.com/office/drawing/2014/main" id="{7507BA87-188A-6F54-EF19-D618A5882E0C}"/>
              </a:ext>
            </a:extLst>
          </p:cNvPr>
          <p:cNvPicPr preferRelativeResize="0"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1" y="6488747"/>
            <a:ext cx="699853" cy="15552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C13DB8A-A9F5-61FB-71FE-8B48DA15861F}"/>
              </a:ext>
            </a:extLst>
          </p:cNvPr>
          <p:cNvSpPr txBox="1">
            <a:spLocks/>
          </p:cNvSpPr>
          <p:nvPr/>
        </p:nvSpPr>
        <p:spPr>
          <a:xfrm>
            <a:off x="7924800" y="63839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00" b="1" kern="1200" cap="all" spc="200" baseline="0">
                <a:solidFill>
                  <a:srgbClr val="003399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- GLOBAL BAROMETER: Wave 21</a:t>
            </a:r>
          </a:p>
        </p:txBody>
      </p:sp>
    </p:spTree>
    <p:extLst>
      <p:ext uri="{BB962C8B-B14F-4D97-AF65-F5344CB8AC3E}">
        <p14:creationId xmlns:p14="http://schemas.microsoft.com/office/powerpoint/2010/main" val="3193002117"/>
      </p:ext>
    </p:extLst>
  </p:cSld>
  <p:clrMapOvr>
    <a:masterClrMapping/>
  </p:clrMapOvr>
</p:sld>
</file>

<file path=ppt/theme/theme1.xml><?xml version="1.0" encoding="utf-8"?>
<a:theme xmlns:a="http://schemas.openxmlformats.org/drawingml/2006/main" name="Toluna Title">
  <a:themeElements>
    <a:clrScheme name="Toluna 2020 v01a">
      <a:dk1>
        <a:srgbClr val="000000"/>
      </a:dk1>
      <a:lt1>
        <a:srgbClr val="FFFFFF"/>
      </a:lt1>
      <a:dk2>
        <a:srgbClr val="003399"/>
      </a:dk2>
      <a:lt2>
        <a:srgbClr val="2ACCFF"/>
      </a:lt2>
      <a:accent1>
        <a:srgbClr val="003399"/>
      </a:accent1>
      <a:accent2>
        <a:srgbClr val="4BFFA7"/>
      </a:accent2>
      <a:accent3>
        <a:srgbClr val="2ACCFF"/>
      </a:accent3>
      <a:accent4>
        <a:srgbClr val="E40048"/>
      </a:accent4>
      <a:accent5>
        <a:srgbClr val="FFD000"/>
      </a:accent5>
      <a:accent6>
        <a:srgbClr val="5E249F"/>
      </a:accent6>
      <a:hlink>
        <a:srgbClr val="7F99CC"/>
      </a:hlink>
      <a:folHlink>
        <a:srgbClr val="C8FFE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4E39564-D528-254E-BBF6-86E627EF3B18}" vid="{251E7A1B-01EF-A548-8C7E-16DD8D0C468D}"/>
    </a:ext>
  </a:extLst>
</a:theme>
</file>

<file path=ppt/theme/theme2.xml><?xml version="1.0" encoding="utf-8"?>
<a:theme xmlns:a="http://schemas.openxmlformats.org/drawingml/2006/main" name="Toluna Body Alt Blue">
  <a:themeElements>
    <a:clrScheme name="Toluna 2020 v01a">
      <a:dk1>
        <a:srgbClr val="000000"/>
      </a:dk1>
      <a:lt1>
        <a:srgbClr val="FFFFFF"/>
      </a:lt1>
      <a:dk2>
        <a:srgbClr val="003399"/>
      </a:dk2>
      <a:lt2>
        <a:srgbClr val="2ACCFF"/>
      </a:lt2>
      <a:accent1>
        <a:srgbClr val="003399"/>
      </a:accent1>
      <a:accent2>
        <a:srgbClr val="4BFFA7"/>
      </a:accent2>
      <a:accent3>
        <a:srgbClr val="2ACCFF"/>
      </a:accent3>
      <a:accent4>
        <a:srgbClr val="E40048"/>
      </a:accent4>
      <a:accent5>
        <a:srgbClr val="FFD000"/>
      </a:accent5>
      <a:accent6>
        <a:srgbClr val="5E249F"/>
      </a:accent6>
      <a:hlink>
        <a:srgbClr val="7F99CC"/>
      </a:hlink>
      <a:folHlink>
        <a:srgbClr val="C8FFE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BFFA7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D4E39564-D528-254E-BBF6-86E627EF3B18}" vid="{87E0485D-B01B-7747-AF6F-8B570021D8A4}"/>
    </a:ext>
  </a:extLst>
</a:theme>
</file>

<file path=ppt/theme/theme3.xml><?xml version="1.0" encoding="utf-8"?>
<a:theme xmlns:a="http://schemas.openxmlformats.org/drawingml/2006/main" name="1_Office Theme">
  <a:themeElements>
    <a:clrScheme name="Toluna">
      <a:dk1>
        <a:srgbClr val="000000"/>
      </a:dk1>
      <a:lt1>
        <a:srgbClr val="FFFFFF"/>
      </a:lt1>
      <a:dk2>
        <a:srgbClr val="003399"/>
      </a:dk2>
      <a:lt2>
        <a:srgbClr val="E7E6E6"/>
      </a:lt2>
      <a:accent1>
        <a:srgbClr val="4BFFA7"/>
      </a:accent1>
      <a:accent2>
        <a:srgbClr val="2ACCFF"/>
      </a:accent2>
      <a:accent3>
        <a:srgbClr val="E30048"/>
      </a:accent3>
      <a:accent4>
        <a:srgbClr val="FFD000"/>
      </a:accent4>
      <a:accent5>
        <a:srgbClr val="5E249F"/>
      </a:accent5>
      <a:accent6>
        <a:srgbClr val="003399"/>
      </a:accent6>
      <a:hlink>
        <a:srgbClr val="003399"/>
      </a:hlink>
      <a:folHlink>
        <a:srgbClr val="5E249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9" id="{C9A65683-3D0B-614D-92F1-6FE8A95AC4F8}" vid="{47012579-D754-0A40-96DC-57E8CD7CA6D4}"/>
    </a:ext>
  </a:extLst>
</a:theme>
</file>

<file path=ppt/theme/theme4.xml><?xml version="1.0" encoding="utf-8"?>
<a:theme xmlns:a="http://schemas.openxmlformats.org/drawingml/2006/main" name="4_Office Theme">
  <a:themeElements>
    <a:clrScheme name="Toluna">
      <a:dk1>
        <a:srgbClr val="000000"/>
      </a:dk1>
      <a:lt1>
        <a:srgbClr val="FFFFFF"/>
      </a:lt1>
      <a:dk2>
        <a:srgbClr val="003399"/>
      </a:dk2>
      <a:lt2>
        <a:srgbClr val="E7E6E6"/>
      </a:lt2>
      <a:accent1>
        <a:srgbClr val="4BFFA7"/>
      </a:accent1>
      <a:accent2>
        <a:srgbClr val="2ACCFF"/>
      </a:accent2>
      <a:accent3>
        <a:srgbClr val="E30048"/>
      </a:accent3>
      <a:accent4>
        <a:srgbClr val="FFD000"/>
      </a:accent4>
      <a:accent5>
        <a:srgbClr val="5E249F"/>
      </a:accent5>
      <a:accent6>
        <a:srgbClr val="003399"/>
      </a:accent6>
      <a:hlink>
        <a:srgbClr val="003399"/>
      </a:hlink>
      <a:folHlink>
        <a:srgbClr val="5E249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Key Slides">
  <a:themeElements>
    <a:clrScheme name="Toluna">
      <a:dk1>
        <a:srgbClr val="000000"/>
      </a:dk1>
      <a:lt1>
        <a:sysClr val="window" lastClr="FFFFFF"/>
      </a:lt1>
      <a:dk2>
        <a:srgbClr val="003399"/>
      </a:dk2>
      <a:lt2>
        <a:srgbClr val="FFFFFF"/>
      </a:lt2>
      <a:accent1>
        <a:srgbClr val="4BFFA7"/>
      </a:accent1>
      <a:accent2>
        <a:srgbClr val="2ACDFF"/>
      </a:accent2>
      <a:accent3>
        <a:srgbClr val="E40049"/>
      </a:accent3>
      <a:accent4>
        <a:srgbClr val="FFD100"/>
      </a:accent4>
      <a:accent5>
        <a:srgbClr val="5F249F"/>
      </a:accent5>
      <a:accent6>
        <a:srgbClr val="003399"/>
      </a:accent6>
      <a:hlink>
        <a:srgbClr val="003399"/>
      </a:hlink>
      <a:folHlink>
        <a:srgbClr val="4BFFA7"/>
      </a:folHlink>
    </a:clrScheme>
    <a:fontScheme name="Toluna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oluna TEMPLATE">
  <a:themeElements>
    <a:clrScheme name="Toluna">
      <a:dk1>
        <a:srgbClr val="000000"/>
      </a:dk1>
      <a:lt1>
        <a:sysClr val="window" lastClr="FFFFFF"/>
      </a:lt1>
      <a:dk2>
        <a:srgbClr val="003399"/>
      </a:dk2>
      <a:lt2>
        <a:srgbClr val="FFFFFF"/>
      </a:lt2>
      <a:accent1>
        <a:srgbClr val="4BFFA7"/>
      </a:accent1>
      <a:accent2>
        <a:srgbClr val="2ACDFF"/>
      </a:accent2>
      <a:accent3>
        <a:srgbClr val="E40049"/>
      </a:accent3>
      <a:accent4>
        <a:srgbClr val="FFD100"/>
      </a:accent4>
      <a:accent5>
        <a:srgbClr val="5F249F"/>
      </a:accent5>
      <a:accent6>
        <a:srgbClr val="003399"/>
      </a:accent6>
      <a:hlink>
        <a:srgbClr val="003399"/>
      </a:hlink>
      <a:folHlink>
        <a:srgbClr val="4BFFA7"/>
      </a:folHlink>
    </a:clrScheme>
    <a:fontScheme name="Toluna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Key Slides">
  <a:themeElements>
    <a:clrScheme name="Toluna">
      <a:dk1>
        <a:srgbClr val="000000"/>
      </a:dk1>
      <a:lt1>
        <a:sysClr val="window" lastClr="FFFFFF"/>
      </a:lt1>
      <a:dk2>
        <a:srgbClr val="003399"/>
      </a:dk2>
      <a:lt2>
        <a:srgbClr val="FFFFFF"/>
      </a:lt2>
      <a:accent1>
        <a:srgbClr val="4BFFA7"/>
      </a:accent1>
      <a:accent2>
        <a:srgbClr val="2ACDFF"/>
      </a:accent2>
      <a:accent3>
        <a:srgbClr val="E40049"/>
      </a:accent3>
      <a:accent4>
        <a:srgbClr val="FFD100"/>
      </a:accent4>
      <a:accent5>
        <a:srgbClr val="5F249F"/>
      </a:accent5>
      <a:accent6>
        <a:srgbClr val="003399"/>
      </a:accent6>
      <a:hlink>
        <a:srgbClr val="003399"/>
      </a:hlink>
      <a:folHlink>
        <a:srgbClr val="4BFFA7"/>
      </a:folHlink>
    </a:clrScheme>
    <a:fontScheme name="Toluna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183A46"/>
    </a:dk1>
    <a:lt1>
      <a:srgbClr val="FFFFFF"/>
    </a:lt1>
    <a:dk2>
      <a:srgbClr val="183A46"/>
    </a:dk2>
    <a:lt2>
      <a:srgbClr val="E5E3E3"/>
    </a:lt2>
    <a:accent1>
      <a:srgbClr val="0099BC"/>
    </a:accent1>
    <a:accent2>
      <a:srgbClr val="E1DE00"/>
    </a:accent2>
    <a:accent3>
      <a:srgbClr val="007785"/>
    </a:accent3>
    <a:accent4>
      <a:srgbClr val="0099BC"/>
    </a:accent4>
    <a:accent5>
      <a:srgbClr val="E5E3E3"/>
    </a:accent5>
    <a:accent6>
      <a:srgbClr val="ED6959"/>
    </a:accent6>
    <a:hlink>
      <a:srgbClr val="009887"/>
    </a:hlink>
    <a:folHlink>
      <a:srgbClr val="E1DE00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Toluna Master v01b">
    <a:dk1>
      <a:srgbClr val="000000"/>
    </a:dk1>
    <a:lt1>
      <a:srgbClr val="FFFFFF"/>
    </a:lt1>
    <a:dk2>
      <a:srgbClr val="003399"/>
    </a:dk2>
    <a:lt2>
      <a:srgbClr val="E7E6E6"/>
    </a:lt2>
    <a:accent1>
      <a:srgbClr val="4BFFA7"/>
    </a:accent1>
    <a:accent2>
      <a:srgbClr val="2ACCFF"/>
    </a:accent2>
    <a:accent3>
      <a:srgbClr val="E40048"/>
    </a:accent3>
    <a:accent4>
      <a:srgbClr val="FFD000"/>
    </a:accent4>
    <a:accent5>
      <a:srgbClr val="5E249F"/>
    </a:accent5>
    <a:accent6>
      <a:srgbClr val="003399"/>
    </a:accent6>
    <a:hlink>
      <a:srgbClr val="0563C1"/>
    </a:hlink>
    <a:folHlink>
      <a:srgbClr val="954F72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Toluna Master v01b">
    <a:dk1>
      <a:srgbClr val="000000"/>
    </a:dk1>
    <a:lt1>
      <a:srgbClr val="FFFFFF"/>
    </a:lt1>
    <a:dk2>
      <a:srgbClr val="003399"/>
    </a:dk2>
    <a:lt2>
      <a:srgbClr val="E7E6E6"/>
    </a:lt2>
    <a:accent1>
      <a:srgbClr val="4BFFA7"/>
    </a:accent1>
    <a:accent2>
      <a:srgbClr val="2ACCFF"/>
    </a:accent2>
    <a:accent3>
      <a:srgbClr val="E40048"/>
    </a:accent3>
    <a:accent4>
      <a:srgbClr val="FFD000"/>
    </a:accent4>
    <a:accent5>
      <a:srgbClr val="5E249F"/>
    </a:accent5>
    <a:accent6>
      <a:srgbClr val="003399"/>
    </a:accent6>
    <a:hlink>
      <a:srgbClr val="0563C1"/>
    </a:hlink>
    <a:folHlink>
      <a:srgbClr val="954F72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Custom 17">
    <a:dk1>
      <a:srgbClr val="183A46"/>
    </a:dk1>
    <a:lt1>
      <a:srgbClr val="FFFFFF"/>
    </a:lt1>
    <a:dk2>
      <a:srgbClr val="183A46"/>
    </a:dk2>
    <a:lt2>
      <a:srgbClr val="E5E3E3"/>
    </a:lt2>
    <a:accent1>
      <a:srgbClr val="0099BC"/>
    </a:accent1>
    <a:accent2>
      <a:srgbClr val="E1DE00"/>
    </a:accent2>
    <a:accent3>
      <a:srgbClr val="007785"/>
    </a:accent3>
    <a:accent4>
      <a:srgbClr val="0099BC"/>
    </a:accent4>
    <a:accent5>
      <a:srgbClr val="E5E3E3"/>
    </a:accent5>
    <a:accent6>
      <a:srgbClr val="ED6959"/>
    </a:accent6>
    <a:hlink>
      <a:srgbClr val="009887"/>
    </a:hlink>
    <a:folHlink>
      <a:srgbClr val="E1DE00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Custom 17">
    <a:dk1>
      <a:srgbClr val="183A46"/>
    </a:dk1>
    <a:lt1>
      <a:srgbClr val="FFFFFF"/>
    </a:lt1>
    <a:dk2>
      <a:srgbClr val="183A46"/>
    </a:dk2>
    <a:lt2>
      <a:srgbClr val="E5E3E3"/>
    </a:lt2>
    <a:accent1>
      <a:srgbClr val="0099BC"/>
    </a:accent1>
    <a:accent2>
      <a:srgbClr val="E1DE00"/>
    </a:accent2>
    <a:accent3>
      <a:srgbClr val="007785"/>
    </a:accent3>
    <a:accent4>
      <a:srgbClr val="0099BC"/>
    </a:accent4>
    <a:accent5>
      <a:srgbClr val="E5E3E3"/>
    </a:accent5>
    <a:accent6>
      <a:srgbClr val="ED6959"/>
    </a:accent6>
    <a:hlink>
      <a:srgbClr val="009887"/>
    </a:hlink>
    <a:folHlink>
      <a:srgbClr val="E1DE00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Toluna Master v01b">
    <a:dk1>
      <a:srgbClr val="000000"/>
    </a:dk1>
    <a:lt1>
      <a:srgbClr val="FFFFFF"/>
    </a:lt1>
    <a:dk2>
      <a:srgbClr val="003399"/>
    </a:dk2>
    <a:lt2>
      <a:srgbClr val="E7E6E6"/>
    </a:lt2>
    <a:accent1>
      <a:srgbClr val="4BFFA7"/>
    </a:accent1>
    <a:accent2>
      <a:srgbClr val="2ACCFF"/>
    </a:accent2>
    <a:accent3>
      <a:srgbClr val="E40048"/>
    </a:accent3>
    <a:accent4>
      <a:srgbClr val="FFD000"/>
    </a:accent4>
    <a:accent5>
      <a:srgbClr val="5E249F"/>
    </a:accent5>
    <a:accent6>
      <a:srgbClr val="003399"/>
    </a:accent6>
    <a:hlink>
      <a:srgbClr val="0563C1"/>
    </a:hlink>
    <a:folHlink>
      <a:srgbClr val="954F72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Toluna Master v01b">
    <a:dk1>
      <a:srgbClr val="000000"/>
    </a:dk1>
    <a:lt1>
      <a:srgbClr val="FFFFFF"/>
    </a:lt1>
    <a:dk2>
      <a:srgbClr val="003399"/>
    </a:dk2>
    <a:lt2>
      <a:srgbClr val="E7E6E6"/>
    </a:lt2>
    <a:accent1>
      <a:srgbClr val="4BFFA7"/>
    </a:accent1>
    <a:accent2>
      <a:srgbClr val="2ACCFF"/>
    </a:accent2>
    <a:accent3>
      <a:srgbClr val="E40048"/>
    </a:accent3>
    <a:accent4>
      <a:srgbClr val="FFD000"/>
    </a:accent4>
    <a:accent5>
      <a:srgbClr val="5E249F"/>
    </a:accent5>
    <a:accent6>
      <a:srgbClr val="003399"/>
    </a:accent6>
    <a:hlink>
      <a:srgbClr val="0563C1"/>
    </a:hlink>
    <a:folHlink>
      <a:srgbClr val="954F72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7">
    <a:dk1>
      <a:srgbClr val="183A46"/>
    </a:dk1>
    <a:lt1>
      <a:srgbClr val="FFFFFF"/>
    </a:lt1>
    <a:dk2>
      <a:srgbClr val="183A46"/>
    </a:dk2>
    <a:lt2>
      <a:srgbClr val="E5E3E3"/>
    </a:lt2>
    <a:accent1>
      <a:srgbClr val="0099BC"/>
    </a:accent1>
    <a:accent2>
      <a:srgbClr val="E1DE00"/>
    </a:accent2>
    <a:accent3>
      <a:srgbClr val="007785"/>
    </a:accent3>
    <a:accent4>
      <a:srgbClr val="0099BC"/>
    </a:accent4>
    <a:accent5>
      <a:srgbClr val="E5E3E3"/>
    </a:accent5>
    <a:accent6>
      <a:srgbClr val="ED6959"/>
    </a:accent6>
    <a:hlink>
      <a:srgbClr val="009887"/>
    </a:hlink>
    <a:folHlink>
      <a:srgbClr val="E1DE00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17">
    <a:dk1>
      <a:srgbClr val="183A46"/>
    </a:dk1>
    <a:lt1>
      <a:srgbClr val="FFFFFF"/>
    </a:lt1>
    <a:dk2>
      <a:srgbClr val="183A46"/>
    </a:dk2>
    <a:lt2>
      <a:srgbClr val="E5E3E3"/>
    </a:lt2>
    <a:accent1>
      <a:srgbClr val="0099BC"/>
    </a:accent1>
    <a:accent2>
      <a:srgbClr val="E1DE00"/>
    </a:accent2>
    <a:accent3>
      <a:srgbClr val="007785"/>
    </a:accent3>
    <a:accent4>
      <a:srgbClr val="0099BC"/>
    </a:accent4>
    <a:accent5>
      <a:srgbClr val="E5E3E3"/>
    </a:accent5>
    <a:accent6>
      <a:srgbClr val="ED6959"/>
    </a:accent6>
    <a:hlink>
      <a:srgbClr val="009887"/>
    </a:hlink>
    <a:folHlink>
      <a:srgbClr val="E1DE00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Toluna Master v01b">
    <a:dk1>
      <a:srgbClr val="000000"/>
    </a:dk1>
    <a:lt1>
      <a:srgbClr val="FFFFFF"/>
    </a:lt1>
    <a:dk2>
      <a:srgbClr val="003399"/>
    </a:dk2>
    <a:lt2>
      <a:srgbClr val="E7E6E6"/>
    </a:lt2>
    <a:accent1>
      <a:srgbClr val="4BFFA7"/>
    </a:accent1>
    <a:accent2>
      <a:srgbClr val="2ACCFF"/>
    </a:accent2>
    <a:accent3>
      <a:srgbClr val="E40048"/>
    </a:accent3>
    <a:accent4>
      <a:srgbClr val="FFD000"/>
    </a:accent4>
    <a:accent5>
      <a:srgbClr val="5E249F"/>
    </a:accent5>
    <a:accent6>
      <a:srgbClr val="003399"/>
    </a:accent6>
    <a:hlink>
      <a:srgbClr val="0563C1"/>
    </a:hlink>
    <a:folHlink>
      <a:srgbClr val="954F72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Custom 17">
    <a:dk1>
      <a:srgbClr val="183A46"/>
    </a:dk1>
    <a:lt1>
      <a:srgbClr val="FFFFFF"/>
    </a:lt1>
    <a:dk2>
      <a:srgbClr val="183A46"/>
    </a:dk2>
    <a:lt2>
      <a:srgbClr val="E5E3E3"/>
    </a:lt2>
    <a:accent1>
      <a:srgbClr val="0099BC"/>
    </a:accent1>
    <a:accent2>
      <a:srgbClr val="E1DE00"/>
    </a:accent2>
    <a:accent3>
      <a:srgbClr val="007785"/>
    </a:accent3>
    <a:accent4>
      <a:srgbClr val="0099BC"/>
    </a:accent4>
    <a:accent5>
      <a:srgbClr val="E5E3E3"/>
    </a:accent5>
    <a:accent6>
      <a:srgbClr val="ED6959"/>
    </a:accent6>
    <a:hlink>
      <a:srgbClr val="009887"/>
    </a:hlink>
    <a:folHlink>
      <a:srgbClr val="E1DE00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Toluna Master v01b">
    <a:dk1>
      <a:srgbClr val="000000"/>
    </a:dk1>
    <a:lt1>
      <a:srgbClr val="FFFFFF"/>
    </a:lt1>
    <a:dk2>
      <a:srgbClr val="003399"/>
    </a:dk2>
    <a:lt2>
      <a:srgbClr val="E7E6E6"/>
    </a:lt2>
    <a:accent1>
      <a:srgbClr val="4BFFA7"/>
    </a:accent1>
    <a:accent2>
      <a:srgbClr val="2ACCFF"/>
    </a:accent2>
    <a:accent3>
      <a:srgbClr val="E40048"/>
    </a:accent3>
    <a:accent4>
      <a:srgbClr val="FFD000"/>
    </a:accent4>
    <a:accent5>
      <a:srgbClr val="5E249F"/>
    </a:accent5>
    <a:accent6>
      <a:srgbClr val="003399"/>
    </a:accent6>
    <a:hlink>
      <a:srgbClr val="0563C1"/>
    </a:hlink>
    <a:folHlink>
      <a:srgbClr val="954F72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Toluna Master v01b">
    <a:dk1>
      <a:srgbClr val="000000"/>
    </a:dk1>
    <a:lt1>
      <a:srgbClr val="FFFFFF"/>
    </a:lt1>
    <a:dk2>
      <a:srgbClr val="003399"/>
    </a:dk2>
    <a:lt2>
      <a:srgbClr val="E7E6E6"/>
    </a:lt2>
    <a:accent1>
      <a:srgbClr val="4BFFA7"/>
    </a:accent1>
    <a:accent2>
      <a:srgbClr val="2ACCFF"/>
    </a:accent2>
    <a:accent3>
      <a:srgbClr val="E40048"/>
    </a:accent3>
    <a:accent4>
      <a:srgbClr val="FFD000"/>
    </a:accent4>
    <a:accent5>
      <a:srgbClr val="5E249F"/>
    </a:accent5>
    <a:accent6>
      <a:srgbClr val="003399"/>
    </a:accent6>
    <a:hlink>
      <a:srgbClr val="0563C1"/>
    </a:hlink>
    <a:folHlink>
      <a:srgbClr val="954F72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Toluna Master v01b">
    <a:dk1>
      <a:srgbClr val="000000"/>
    </a:dk1>
    <a:lt1>
      <a:srgbClr val="FFFFFF"/>
    </a:lt1>
    <a:dk2>
      <a:srgbClr val="003399"/>
    </a:dk2>
    <a:lt2>
      <a:srgbClr val="E7E6E6"/>
    </a:lt2>
    <a:accent1>
      <a:srgbClr val="4BFFA7"/>
    </a:accent1>
    <a:accent2>
      <a:srgbClr val="2ACCFF"/>
    </a:accent2>
    <a:accent3>
      <a:srgbClr val="E40048"/>
    </a:accent3>
    <a:accent4>
      <a:srgbClr val="FFD000"/>
    </a:accent4>
    <a:accent5>
      <a:srgbClr val="5E249F"/>
    </a:accent5>
    <a:accent6>
      <a:srgbClr val="003399"/>
    </a:accent6>
    <a:hlink>
      <a:srgbClr val="0563C1"/>
    </a:hlink>
    <a:folHlink>
      <a:srgbClr val="954F72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Toluna Master v01b">
    <a:dk1>
      <a:srgbClr val="000000"/>
    </a:dk1>
    <a:lt1>
      <a:srgbClr val="FFFFFF"/>
    </a:lt1>
    <a:dk2>
      <a:srgbClr val="003399"/>
    </a:dk2>
    <a:lt2>
      <a:srgbClr val="E7E6E6"/>
    </a:lt2>
    <a:accent1>
      <a:srgbClr val="4BFFA7"/>
    </a:accent1>
    <a:accent2>
      <a:srgbClr val="2ACCFF"/>
    </a:accent2>
    <a:accent3>
      <a:srgbClr val="E40048"/>
    </a:accent3>
    <a:accent4>
      <a:srgbClr val="FFD000"/>
    </a:accent4>
    <a:accent5>
      <a:srgbClr val="5E249F"/>
    </a:accent5>
    <a:accent6>
      <a:srgbClr val="003399"/>
    </a:accent6>
    <a:hlink>
      <a:srgbClr val="0563C1"/>
    </a:hlink>
    <a:folHlink>
      <a:srgbClr val="954F72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70486d8-7992-4699-8188-9bb30ba6fcd5" xsi:nil="true"/>
    <lcf76f155ced4ddcb4097134ff3c332f xmlns="b871400c-4001-4cae-a696-b9f5900cc8eb">
      <Terms xmlns="http://schemas.microsoft.com/office/infopath/2007/PartnerControls"/>
    </lcf76f155ced4ddcb4097134ff3c332f>
    <Date_x002f_Time xmlns="b871400c-4001-4cae-a696-b9f5900cc8eb" xsi:nil="true"/>
    <Info xmlns="b871400c-4001-4cae-a696-b9f5900cc8eb">2022-09-16T17:40:09+00:00</Info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8F0660B8A1E746A4811464F0043B4E" ma:contentTypeVersion="20" ma:contentTypeDescription="Create a new document." ma:contentTypeScope="" ma:versionID="a7d8df3cc80cab4c498d8e36b2283cea">
  <xsd:schema xmlns:xsd="http://www.w3.org/2001/XMLSchema" xmlns:xs="http://www.w3.org/2001/XMLSchema" xmlns:p="http://schemas.microsoft.com/office/2006/metadata/properties" xmlns:ns2="b871400c-4001-4cae-a696-b9f5900cc8eb" xmlns:ns3="d70486d8-7992-4699-8188-9bb30ba6fcd5" targetNamespace="http://schemas.microsoft.com/office/2006/metadata/properties" ma:root="true" ma:fieldsID="d67a722a904de7e65b08108489c34195" ns2:_="" ns3:_="">
    <xsd:import namespace="b871400c-4001-4cae-a696-b9f5900cc8eb"/>
    <xsd:import namespace="d70486d8-7992-4699-8188-9bb30ba6fc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LengthInSeconds" minOccurs="0"/>
                <xsd:element ref="ns2:Date_x002f_Time" minOccurs="0"/>
                <xsd:element ref="ns2:Info" minOccurs="0"/>
                <xsd:element ref="ns3:TaxCatchAll" minOccurs="0"/>
                <xsd:element ref="ns2:lcf76f155ced4ddcb4097134ff3c332f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71400c-4001-4cae-a696-b9f5900cc8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Date_x002f_Time" ma:index="20" nillable="true" ma:displayName="Date/Time" ma:format="DateOnly" ma:internalName="Date_x002f_Time">
      <xsd:simpleType>
        <xsd:restriction base="dms:DateTime"/>
      </xsd:simpleType>
    </xsd:element>
    <xsd:element name="Info" ma:index="21" nillable="true" ma:displayName="Info" ma:default="[today]" ma:description="Download and View Local Language Slides for Each Automation. Each Email is Clickable to View Link and Read Email Content." ma:format="DateOnly" ma:internalName="Info">
      <xsd:simpleType>
        <xsd:restriction base="dms:DateTime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8040c93e-bf63-449e-bd2b-c858c5efbe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0486d8-7992-4699-8188-9bb30ba6fcd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87747ae-af6e-4cd6-971f-add3766b7115}" ma:internalName="TaxCatchAll" ma:showField="CatchAllData" ma:web="d70486d8-7992-4699-8188-9bb30ba6fc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4D27D1-3224-4686-970D-CF4FF3A72078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b871400c-4001-4cae-a696-b9f5900cc8eb"/>
    <ds:schemaRef ds:uri="http://purl.org/dc/terms/"/>
    <ds:schemaRef ds:uri="http://schemas.openxmlformats.org/package/2006/metadata/core-properties"/>
    <ds:schemaRef ds:uri="d70486d8-7992-4699-8188-9bb30ba6fcd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629EE4D-75C4-4245-A50B-9670A04AA0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D5D88D-5761-4D64-AEAA-5D42517B22A3}">
  <ds:schemaRefs>
    <ds:schemaRef ds:uri="b871400c-4001-4cae-a696-b9f5900cc8eb"/>
    <ds:schemaRef ds:uri="d70486d8-7992-4699-8188-9bb30ba6fcd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4102</Words>
  <Application>Microsoft Office PowerPoint</Application>
  <PresentationFormat>Widescreen</PresentationFormat>
  <Paragraphs>778</Paragraphs>
  <Slides>55</Slides>
  <Notes>26</Notes>
  <HiddenSlides>12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55</vt:i4>
      </vt:variant>
    </vt:vector>
  </HeadingPairs>
  <TitlesOfParts>
    <vt:vector size="70" baseType="lpstr">
      <vt:lpstr>Arial</vt:lpstr>
      <vt:lpstr>Calibri</vt:lpstr>
      <vt:lpstr>Century Gothic</vt:lpstr>
      <vt:lpstr>Greycliff CF</vt:lpstr>
      <vt:lpstr>Segoe UI</vt:lpstr>
      <vt:lpstr>Symbol</vt:lpstr>
      <vt:lpstr>Times New Roman</vt:lpstr>
      <vt:lpstr>Wingdings</vt:lpstr>
      <vt:lpstr>Toluna Title</vt:lpstr>
      <vt:lpstr>Toluna Body Alt Blue</vt:lpstr>
      <vt:lpstr>1_Office Theme</vt:lpstr>
      <vt:lpstr>4_Office Theme</vt:lpstr>
      <vt:lpstr>Key Slides</vt:lpstr>
      <vt:lpstr>Toluna TEMPLATE</vt:lpstr>
      <vt:lpstr>1_Key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Parnell</dc:creator>
  <cp:lastModifiedBy>Lucia Juliano</cp:lastModifiedBy>
  <cp:revision>2</cp:revision>
  <cp:lastPrinted>2021-03-30T07:58:55Z</cp:lastPrinted>
  <dcterms:created xsi:type="dcterms:W3CDTF">2021-01-04T12:25:31Z</dcterms:created>
  <dcterms:modified xsi:type="dcterms:W3CDTF">2023-02-22T18:08:46Z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0x010100BD8F0660B8A1E746A4811464F0043B4E</vt:lpwstr>
  </property>
  <property fmtid="{D5CDD505-2E9C-101B-9397-08002B2CF9AE}" pid="3" name="MediaServiceImageTags">
    <vt:lpwstr/>
  </property>
</Properties>
</file>